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0" r:id="rId4"/>
    <p:sldId id="265" r:id="rId5"/>
    <p:sldId id="261" r:id="rId6"/>
    <p:sldId id="262" r:id="rId7"/>
    <p:sldId id="266" r:id="rId8"/>
    <p:sldId id="268" r:id="rId9"/>
    <p:sldId id="269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8" r:id="rId43"/>
    <p:sldId id="309" r:id="rId44"/>
    <p:sldId id="310" r:id="rId45"/>
    <p:sldId id="304" r:id="rId46"/>
    <p:sldId id="305" r:id="rId47"/>
    <p:sldId id="306" r:id="rId48"/>
    <p:sldId id="307" r:id="rId4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v>2009</c:v>
          </c:tx>
          <c:cat>
            <c:strRef>
              <c:f>Лист1!$B$3:$E$3</c:f>
              <c:strCache>
                <c:ptCount val="4"/>
                <c:pt idx="0">
                  <c:v>Родившиеся</c:v>
                </c:pt>
                <c:pt idx="1">
                  <c:v>Умершие</c:v>
                </c:pt>
                <c:pt idx="2">
                  <c:v>Прибывшие</c:v>
                </c:pt>
                <c:pt idx="3">
                  <c:v>Выбывшие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495</c:v>
                </c:pt>
                <c:pt idx="1">
                  <c:v>524</c:v>
                </c:pt>
                <c:pt idx="2">
                  <c:v>504</c:v>
                </c:pt>
                <c:pt idx="3">
                  <c:v>606</c:v>
                </c:pt>
              </c:numCache>
            </c:numRef>
          </c:val>
        </c:ser>
        <c:ser>
          <c:idx val="1"/>
          <c:order val="1"/>
          <c:tx>
            <c:v>2010</c:v>
          </c:tx>
          <c:cat>
            <c:strRef>
              <c:f>Лист1!$B$3:$E$3</c:f>
              <c:strCache>
                <c:ptCount val="4"/>
                <c:pt idx="0">
                  <c:v>Родившиеся</c:v>
                </c:pt>
                <c:pt idx="1">
                  <c:v>Умершие</c:v>
                </c:pt>
                <c:pt idx="2">
                  <c:v>Прибывшие</c:v>
                </c:pt>
                <c:pt idx="3">
                  <c:v>Выбывшие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503</c:v>
                </c:pt>
                <c:pt idx="1">
                  <c:v>475</c:v>
                </c:pt>
                <c:pt idx="2">
                  <c:v>441</c:v>
                </c:pt>
                <c:pt idx="3">
                  <c:v>610</c:v>
                </c:pt>
              </c:numCache>
            </c:numRef>
          </c:val>
        </c:ser>
        <c:ser>
          <c:idx val="2"/>
          <c:order val="2"/>
          <c:tx>
            <c:v>2011</c:v>
          </c:tx>
          <c:cat>
            <c:strRef>
              <c:f>Лист1!$B$3:$E$3</c:f>
              <c:strCache>
                <c:ptCount val="4"/>
                <c:pt idx="0">
                  <c:v>Родившиеся</c:v>
                </c:pt>
                <c:pt idx="1">
                  <c:v>Умершие</c:v>
                </c:pt>
                <c:pt idx="2">
                  <c:v>Прибывшие</c:v>
                </c:pt>
                <c:pt idx="3">
                  <c:v>Выбывшие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456</c:v>
                </c:pt>
                <c:pt idx="1">
                  <c:v>530</c:v>
                </c:pt>
                <c:pt idx="2">
                  <c:v>1022</c:v>
                </c:pt>
                <c:pt idx="3">
                  <c:v>805</c:v>
                </c:pt>
              </c:numCache>
            </c:numRef>
          </c:val>
        </c:ser>
        <c:axId val="45869696"/>
        <c:axId val="46399872"/>
      </c:barChart>
      <c:catAx>
        <c:axId val="45869696"/>
        <c:scaling>
          <c:orientation val="minMax"/>
        </c:scaling>
        <c:axPos val="b"/>
        <c:tickLblPos val="nextTo"/>
        <c:crossAx val="46399872"/>
        <c:crosses val="autoZero"/>
        <c:auto val="1"/>
        <c:lblAlgn val="ctr"/>
        <c:lblOffset val="100"/>
      </c:catAx>
      <c:valAx>
        <c:axId val="46399872"/>
        <c:scaling>
          <c:orientation val="minMax"/>
        </c:scaling>
        <c:axPos val="l"/>
        <c:majorGridlines/>
        <c:numFmt formatCode="General" sourceLinked="1"/>
        <c:tickLblPos val="nextTo"/>
        <c:crossAx val="458696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Лист1!$D$9</c:f>
              <c:strCache>
                <c:ptCount val="1"/>
              </c:strCache>
            </c:strRef>
          </c:tx>
          <c:cat>
            <c:strRef>
              <c:f>Лист1!$E$8:$I$8</c:f>
              <c:strCache>
                <c:ptCount val="5"/>
                <c:pt idx="0">
                  <c:v>внебюджетные источники</c:v>
                </c:pt>
                <c:pt idx="1">
                  <c:v>бюджеты поселений</c:v>
                </c:pt>
                <c:pt idx="2">
                  <c:v>бюджет района</c:v>
                </c:pt>
                <c:pt idx="3">
                  <c:v>областной бюджет</c:v>
                </c:pt>
                <c:pt idx="4">
                  <c:v>федеральный бюджет</c:v>
                </c:pt>
              </c:strCache>
            </c:strRef>
          </c:cat>
          <c:val>
            <c:numRef>
              <c:f>Лист1!$E$9:$I$9</c:f>
              <c:numCache>
                <c:formatCode>General</c:formatCode>
                <c:ptCount val="5"/>
                <c:pt idx="0">
                  <c:v>150.6</c:v>
                </c:pt>
                <c:pt idx="1">
                  <c:v>1.1000000000000001</c:v>
                </c:pt>
                <c:pt idx="2">
                  <c:v>46</c:v>
                </c:pt>
                <c:pt idx="3">
                  <c:v>93.4</c:v>
                </c:pt>
                <c:pt idx="4">
                  <c:v>58.7</c:v>
                </c:pt>
              </c:numCache>
            </c:numRef>
          </c:val>
        </c:ser>
        <c:shape val="cylinder"/>
        <c:axId val="55691904"/>
        <c:axId val="55693696"/>
        <c:axId val="0"/>
      </c:bar3DChart>
      <c:catAx>
        <c:axId val="55691904"/>
        <c:scaling>
          <c:orientation val="minMax"/>
        </c:scaling>
        <c:axPos val="b"/>
        <c:majorTickMark val="none"/>
        <c:tickLblPos val="nextTo"/>
        <c:crossAx val="55693696"/>
        <c:crosses val="autoZero"/>
        <c:auto val="1"/>
        <c:lblAlgn val="ctr"/>
        <c:lblOffset val="100"/>
      </c:catAx>
      <c:valAx>
        <c:axId val="556936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5691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Динамика социальных выплат по району, млн. руб.</a:t>
            </a:r>
          </a:p>
        </c:rich>
      </c:tx>
      <c:layout>
        <c:manualLayout>
          <c:xMode val="edge"/>
          <c:yMode val="edge"/>
          <c:x val="0.11192366579177604"/>
          <c:y val="2.7777777777777981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Лист1!$D$7:$F$7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Лист1!$D$8:$F$8</c:f>
              <c:numCache>
                <c:formatCode>General</c:formatCode>
                <c:ptCount val="3"/>
                <c:pt idx="0">
                  <c:v>545754</c:v>
                </c:pt>
                <c:pt idx="1">
                  <c:v>768398</c:v>
                </c:pt>
                <c:pt idx="2">
                  <c:v>936657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7309824"/>
        <c:axId val="57340288"/>
        <c:axId val="0"/>
      </c:bar3DChart>
      <c:catAx>
        <c:axId val="57309824"/>
        <c:scaling>
          <c:orientation val="minMax"/>
        </c:scaling>
        <c:axPos val="b"/>
        <c:majorTickMark val="none"/>
        <c:tickLblPos val="nextTo"/>
        <c:crossAx val="57340288"/>
        <c:crosses val="autoZero"/>
        <c:auto val="1"/>
        <c:lblAlgn val="ctr"/>
        <c:lblOffset val="100"/>
      </c:catAx>
      <c:valAx>
        <c:axId val="573402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730982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Выплата пенсий, пособий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Лист1!$D$7:$F$7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Лист1!$D$8:$F$8</c:f>
              <c:numCache>
                <c:formatCode>General</c:formatCode>
                <c:ptCount val="3"/>
                <c:pt idx="0">
                  <c:v>545754</c:v>
                </c:pt>
                <c:pt idx="1">
                  <c:v>768398</c:v>
                </c:pt>
                <c:pt idx="2">
                  <c:v>936657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7452416"/>
        <c:axId val="57453952"/>
        <c:axId val="0"/>
      </c:bar3DChart>
      <c:catAx>
        <c:axId val="57452416"/>
        <c:scaling>
          <c:orientation val="minMax"/>
        </c:scaling>
        <c:axPos val="b"/>
        <c:majorTickMark val="none"/>
        <c:tickLblPos val="nextTo"/>
        <c:crossAx val="57453952"/>
        <c:crosses val="autoZero"/>
        <c:auto val="1"/>
        <c:lblAlgn val="ctr"/>
        <c:lblOffset val="100"/>
      </c:catAx>
      <c:valAx>
        <c:axId val="574539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745241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федеральный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13966.2</c:v>
                </c:pt>
                <c:pt idx="1">
                  <c:v>16519.8</c:v>
                </c:pt>
                <c:pt idx="2">
                  <c:v>12736.111999999985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областной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4800.4270000000006</c:v>
                </c:pt>
                <c:pt idx="1">
                  <c:v>2167</c:v>
                </c:pt>
                <c:pt idx="2">
                  <c:v>2364.058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местный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1920.2</c:v>
                </c:pt>
                <c:pt idx="1">
                  <c:v>499.4</c:v>
                </c:pt>
                <c:pt idx="2">
                  <c:v>424.71199999999885</c:v>
                </c:pt>
              </c:numCache>
            </c:numRef>
          </c:val>
        </c:ser>
        <c:shape val="box"/>
        <c:axId val="55818112"/>
        <c:axId val="55819648"/>
        <c:axId val="0"/>
      </c:bar3DChart>
      <c:catAx>
        <c:axId val="55818112"/>
        <c:scaling>
          <c:orientation val="minMax"/>
        </c:scaling>
        <c:axPos val="b"/>
        <c:numFmt formatCode="General" sourceLinked="1"/>
        <c:tickLblPos val="nextTo"/>
        <c:crossAx val="55819648"/>
        <c:crosses val="autoZero"/>
        <c:auto val="1"/>
        <c:lblAlgn val="ctr"/>
        <c:lblOffset val="100"/>
      </c:catAx>
      <c:valAx>
        <c:axId val="55819648"/>
        <c:scaling>
          <c:orientation val="minMax"/>
        </c:scaling>
        <c:axPos val="l"/>
        <c:majorGridlines/>
        <c:numFmt formatCode="General" sourceLinked="1"/>
        <c:tickLblPos val="nextTo"/>
        <c:crossAx val="558181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Лист1!$B$3:$B$5</c:f>
              <c:strCache>
                <c:ptCount val="3"/>
                <c:pt idx="0">
                  <c:v>город</c:v>
                </c:pt>
                <c:pt idx="1">
                  <c:v>село</c:v>
                </c:pt>
                <c:pt idx="2">
                  <c:v>ЦО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1995</c:v>
                </c:pt>
                <c:pt idx="1">
                  <c:v>1433</c:v>
                </c:pt>
                <c:pt idx="2">
                  <c:v>38</c:v>
                </c:pt>
              </c:numCache>
            </c:numRef>
          </c:val>
        </c:ser>
        <c:shape val="box"/>
        <c:axId val="57405440"/>
        <c:axId val="57406976"/>
        <c:axId val="0"/>
      </c:bar3DChart>
      <c:catAx>
        <c:axId val="57405440"/>
        <c:scaling>
          <c:orientation val="minMax"/>
        </c:scaling>
        <c:axPos val="b"/>
        <c:tickLblPos val="nextTo"/>
        <c:crossAx val="57406976"/>
        <c:crosses val="autoZero"/>
        <c:auto val="1"/>
        <c:lblAlgn val="ctr"/>
        <c:lblOffset val="100"/>
      </c:catAx>
      <c:valAx>
        <c:axId val="57406976"/>
        <c:scaling>
          <c:orientation val="minMax"/>
        </c:scaling>
        <c:axPos val="l"/>
        <c:majorGridlines/>
        <c:numFmt formatCode="General" sourceLinked="1"/>
        <c:tickLblPos val="nextTo"/>
        <c:crossAx val="5740544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федеральный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6875</c:v>
                </c:pt>
                <c:pt idx="1">
                  <c:v>9564</c:v>
                </c:pt>
                <c:pt idx="2">
                  <c:v>2692.2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областной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12658</c:v>
                </c:pt>
                <c:pt idx="1">
                  <c:v>15430</c:v>
                </c:pt>
                <c:pt idx="2">
                  <c:v>9235.2000000000007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местный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2683</c:v>
                </c:pt>
                <c:pt idx="1">
                  <c:v>4455</c:v>
                </c:pt>
                <c:pt idx="2">
                  <c:v>1608.3</c:v>
                </c:pt>
              </c:numCache>
            </c:numRef>
          </c:val>
        </c:ser>
        <c:shape val="box"/>
        <c:axId val="55947264"/>
        <c:axId val="55948800"/>
        <c:axId val="0"/>
      </c:bar3DChart>
      <c:catAx>
        <c:axId val="55947264"/>
        <c:scaling>
          <c:orientation val="minMax"/>
        </c:scaling>
        <c:axPos val="b"/>
        <c:numFmt formatCode="General" sourceLinked="1"/>
        <c:tickLblPos val="nextTo"/>
        <c:crossAx val="55948800"/>
        <c:crosses val="autoZero"/>
        <c:auto val="1"/>
        <c:lblAlgn val="ctr"/>
        <c:lblOffset val="100"/>
      </c:catAx>
      <c:valAx>
        <c:axId val="55948800"/>
        <c:scaling>
          <c:orientation val="minMax"/>
        </c:scaling>
        <c:axPos val="l"/>
        <c:majorGridlines/>
        <c:numFmt formatCode="General" sourceLinked="1"/>
        <c:tickLblPos val="nextTo"/>
        <c:crossAx val="55947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cat>
            <c:strRef>
              <c:f>Лист1!$B$3:$B$10</c:f>
              <c:strCache>
                <c:ptCount val="7"/>
                <c:pt idx="0">
                  <c:v>Ленинская СОШ</c:v>
                </c:pt>
                <c:pt idx="1">
                  <c:v>Выпасновская СОШ</c:v>
                </c:pt>
                <c:pt idx="2">
                  <c:v>Попереченская СОШ</c:v>
                </c:pt>
                <c:pt idx="3">
                  <c:v>Генераловская СОШ</c:v>
                </c:pt>
                <c:pt idx="4">
                  <c:v>Чилековская СОШ</c:v>
                </c:pt>
                <c:pt idx="5">
                  <c:v>СОШ № 2</c:v>
                </c:pt>
                <c:pt idx="6">
                  <c:v>косм.рем.помещ.школ</c:v>
                </c:pt>
              </c:strCache>
            </c:strRef>
          </c:cat>
          <c:val>
            <c:numRef>
              <c:f>Лист1!$C$3:$C$10</c:f>
              <c:numCache>
                <c:formatCode>0.0</c:formatCode>
                <c:ptCount val="8"/>
                <c:pt idx="0">
                  <c:v>1084.9000000000001</c:v>
                </c:pt>
                <c:pt idx="1">
                  <c:v>863.1</c:v>
                </c:pt>
                <c:pt idx="2">
                  <c:v>804.5</c:v>
                </c:pt>
                <c:pt idx="3">
                  <c:v>587.5</c:v>
                </c:pt>
                <c:pt idx="4">
                  <c:v>100</c:v>
                </c:pt>
                <c:pt idx="5">
                  <c:v>171</c:v>
                </c:pt>
                <c:pt idx="6">
                  <c:v>397.3</c:v>
                </c:pt>
              </c:numCache>
            </c:numRef>
          </c:val>
        </c:ser>
        <c:axId val="56063488"/>
        <c:axId val="56065024"/>
      </c:barChart>
      <c:catAx>
        <c:axId val="56063488"/>
        <c:scaling>
          <c:orientation val="minMax"/>
        </c:scaling>
        <c:axPos val="l"/>
        <c:tickLblPos val="nextTo"/>
        <c:crossAx val="56065024"/>
        <c:crosses val="autoZero"/>
        <c:auto val="1"/>
        <c:lblAlgn val="ctr"/>
        <c:lblOffset val="100"/>
      </c:catAx>
      <c:valAx>
        <c:axId val="56065024"/>
        <c:scaling>
          <c:orientation val="minMax"/>
        </c:scaling>
        <c:axPos val="b"/>
        <c:majorGridlines/>
        <c:numFmt formatCode="0.0" sourceLinked="1"/>
        <c:tickLblPos val="nextTo"/>
        <c:crossAx val="56063488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cat>
            <c:strRef>
              <c:f>Лист1!$B$3:$B$10</c:f>
              <c:strCache>
                <c:ptCount val="7"/>
                <c:pt idx="0">
                  <c:v>Ленинская СОШ</c:v>
                </c:pt>
                <c:pt idx="1">
                  <c:v>Выпасновская СОШ</c:v>
                </c:pt>
                <c:pt idx="2">
                  <c:v>Попереченская СОШ</c:v>
                </c:pt>
                <c:pt idx="3">
                  <c:v>Генераловская СОШ</c:v>
                </c:pt>
                <c:pt idx="4">
                  <c:v>Чилековская СОШ</c:v>
                </c:pt>
                <c:pt idx="5">
                  <c:v>СОШ № 2</c:v>
                </c:pt>
                <c:pt idx="6">
                  <c:v>косм.рем.помещ.школ</c:v>
                </c:pt>
              </c:strCache>
            </c:strRef>
          </c:cat>
          <c:val>
            <c:numRef>
              <c:f>Лист1!$C$3:$C$10</c:f>
              <c:numCache>
                <c:formatCode>0.0</c:formatCode>
                <c:ptCount val="8"/>
                <c:pt idx="0">
                  <c:v>1084.9000000000001</c:v>
                </c:pt>
                <c:pt idx="1">
                  <c:v>863.1</c:v>
                </c:pt>
                <c:pt idx="2">
                  <c:v>804.5</c:v>
                </c:pt>
                <c:pt idx="3">
                  <c:v>587.5</c:v>
                </c:pt>
                <c:pt idx="4">
                  <c:v>100</c:v>
                </c:pt>
                <c:pt idx="5">
                  <c:v>171</c:v>
                </c:pt>
                <c:pt idx="6">
                  <c:v>397.3</c:v>
                </c:pt>
              </c:numCache>
            </c:numRef>
          </c:val>
        </c:ser>
        <c:axId val="55979008"/>
        <c:axId val="56009472"/>
      </c:barChart>
      <c:catAx>
        <c:axId val="55979008"/>
        <c:scaling>
          <c:orientation val="minMax"/>
        </c:scaling>
        <c:axPos val="l"/>
        <c:numFmt formatCode="General" sourceLinked="1"/>
        <c:tickLblPos val="nextTo"/>
        <c:crossAx val="56009472"/>
        <c:crosses val="autoZero"/>
        <c:auto val="1"/>
        <c:lblAlgn val="ctr"/>
        <c:lblOffset val="100"/>
      </c:catAx>
      <c:valAx>
        <c:axId val="56009472"/>
        <c:scaling>
          <c:orientation val="minMax"/>
        </c:scaling>
        <c:axPos val="b"/>
        <c:majorGridlines/>
        <c:numFmt formatCode="0.0" sourceLinked="1"/>
        <c:tickLblPos val="nextTo"/>
        <c:crossAx val="559790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Структура оборота организаций, 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6,8%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,5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  <a:r>
                      <a:rPr lang="ru-RU" dirty="0"/>
                      <a:t>,4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,5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39,7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ru-RU" dirty="0"/>
                      <a:t>6,6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3,6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showPercent val="1"/>
          </c:dLbls>
          <c:val>
            <c:numRef>
              <c:f>Лист1!$A$3:$H$3</c:f>
              <c:numCache>
                <c:formatCode>General</c:formatCode>
                <c:ptCount val="8"/>
                <c:pt idx="0">
                  <c:v>6.8</c:v>
                </c:pt>
                <c:pt idx="1">
                  <c:v>1.5</c:v>
                </c:pt>
                <c:pt idx="2">
                  <c:v>0.4</c:v>
                </c:pt>
                <c:pt idx="3">
                  <c:v>1.5</c:v>
                </c:pt>
                <c:pt idx="4">
                  <c:v>39.700000000000003</c:v>
                </c:pt>
                <c:pt idx="5">
                  <c:v>26.6</c:v>
                </c:pt>
                <c:pt idx="6">
                  <c:v>10</c:v>
                </c:pt>
                <c:pt idx="7">
                  <c:v>13.6</c:v>
                </c:pt>
              </c:numCache>
            </c:numRef>
          </c:val>
        </c:ser>
        <c:ser>
          <c:idx val="1"/>
          <c:order val="1"/>
          <c:tx>
            <c:v>платные услуги населению</c:v>
          </c:tx>
          <c:explosion val="25"/>
          <c:dLbls>
            <c:showPercent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Структура</a:t>
            </a:r>
            <a:r>
              <a:rPr lang="ru-RU" sz="1100" baseline="0" dirty="0"/>
              <a:t> валовой продукции сельского хозяйства по источникам производства на 01.01.2012 г., %</a:t>
            </a:r>
            <a:endParaRPr lang="ru-RU" sz="1100" dirty="0"/>
          </a:p>
        </c:rich>
      </c:tx>
      <c:layout>
        <c:manualLayout>
          <c:xMode val="edge"/>
          <c:yMode val="edge"/>
          <c:x val="0.12624300087489224"/>
          <c:y val="2.777777777777825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val>
            <c:numRef>
              <c:f>Лист1!$B$4:$D$4</c:f>
              <c:numCache>
                <c:formatCode>General</c:formatCode>
                <c:ptCount val="3"/>
                <c:pt idx="0">
                  <c:v>37</c:v>
                </c:pt>
                <c:pt idx="1">
                  <c:v>20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v>л</c:v>
          </c:tx>
          <c:explosion val="25"/>
          <c:dLbls>
            <c:showPercent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</c:pie3DChart>
    </c:plotArea>
    <c:plotVisOnly val="1"/>
  </c:chart>
  <c:spPr>
    <a:ln>
      <a:prstDash val="sysDash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Структура</a:t>
            </a:r>
            <a:r>
              <a:rPr lang="ru-RU" sz="1100" baseline="0" dirty="0"/>
              <a:t> оборота малого предпринимательства</a:t>
            </a:r>
            <a:endParaRPr lang="ru-RU" sz="1100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
59%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
28%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val>
            <c:numRef>
              <c:f>Лист1!$B$7:$F$7</c:f>
              <c:numCache>
                <c:formatCode>General</c:formatCode>
                <c:ptCount val="5"/>
                <c:pt idx="0">
                  <c:v>59.5</c:v>
                </c:pt>
                <c:pt idx="1">
                  <c:v>27.9</c:v>
                </c:pt>
                <c:pt idx="2">
                  <c:v>7.2</c:v>
                </c:pt>
                <c:pt idx="3">
                  <c:v>2.8</c:v>
                </c:pt>
                <c:pt idx="4">
                  <c:v>2.6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val>
            <c:numRef>
              <c:f>Лист1!$B$8:$D$8</c:f>
              <c:numCache>
                <c:formatCode>General</c:formatCode>
                <c:ptCount val="3"/>
                <c:pt idx="0">
                  <c:v>1827.3</c:v>
                </c:pt>
                <c:pt idx="1">
                  <c:v>2004.2</c:v>
                </c:pt>
                <c:pt idx="2">
                  <c:v>2409.4</c:v>
                </c:pt>
              </c:numCache>
            </c:numRef>
          </c:val>
        </c:ser>
        <c:axId val="55504256"/>
        <c:axId val="55506048"/>
      </c:barChart>
      <c:catAx>
        <c:axId val="55504256"/>
        <c:scaling>
          <c:orientation val="minMax"/>
        </c:scaling>
        <c:delete val="1"/>
        <c:axPos val="b"/>
        <c:tickLblPos val="nextTo"/>
        <c:crossAx val="55506048"/>
        <c:crosses val="autoZero"/>
        <c:auto val="1"/>
        <c:lblAlgn val="ctr"/>
        <c:lblOffset val="100"/>
      </c:catAx>
      <c:valAx>
        <c:axId val="55506048"/>
        <c:scaling>
          <c:orientation val="minMax"/>
        </c:scaling>
        <c:axPos val="l"/>
        <c:majorGridlines/>
        <c:numFmt formatCode="General" sourceLinked="1"/>
        <c:tickLblPos val="nextTo"/>
        <c:crossAx val="5550425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Бюджетные инвестиции за 2011 год, млн. рублей</a:t>
            </a:r>
            <a:endParaRPr lang="ru-RU" sz="1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4.2477392984126124E-2"/>
          <c:y val="0.12054496525756846"/>
          <c:w val="0.92486977433264528"/>
          <c:h val="0.8794550347424317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val>
            <c:numRef>
              <c:f>Лист1!$A$1:$K$1</c:f>
              <c:numCache>
                <c:formatCode>General</c:formatCode>
                <c:ptCount val="11"/>
                <c:pt idx="0">
                  <c:v>41.1</c:v>
                </c:pt>
                <c:pt idx="1">
                  <c:v>6.3</c:v>
                </c:pt>
                <c:pt idx="2">
                  <c:v>19.2</c:v>
                </c:pt>
                <c:pt idx="3">
                  <c:v>15.7</c:v>
                </c:pt>
                <c:pt idx="4">
                  <c:v>23.4</c:v>
                </c:pt>
                <c:pt idx="5">
                  <c:v>8.2000000000000011</c:v>
                </c:pt>
                <c:pt idx="6">
                  <c:v>1.4</c:v>
                </c:pt>
                <c:pt idx="7">
                  <c:v>0.19</c:v>
                </c:pt>
                <c:pt idx="8">
                  <c:v>1.3</c:v>
                </c:pt>
                <c:pt idx="9">
                  <c:v>1.5</c:v>
                </c:pt>
                <c:pt idx="10">
                  <c:v>1.8</c:v>
                </c:pt>
              </c:numCache>
            </c:numRef>
          </c:val>
        </c:ser>
        <c:dLbls>
          <c:showVal val="1"/>
        </c:dLbls>
        <c:overlap val="-25"/>
        <c:axId val="55543296"/>
        <c:axId val="55544832"/>
      </c:barChart>
      <c:catAx>
        <c:axId val="55543296"/>
        <c:scaling>
          <c:orientation val="minMax"/>
        </c:scaling>
        <c:axPos val="l"/>
        <c:majorTickMark val="none"/>
        <c:tickLblPos val="nextTo"/>
        <c:crossAx val="55544832"/>
        <c:crosses val="autoZero"/>
        <c:auto val="1"/>
        <c:lblAlgn val="ctr"/>
        <c:lblOffset val="100"/>
      </c:catAx>
      <c:valAx>
        <c:axId val="55544832"/>
        <c:scaling>
          <c:orientation val="minMax"/>
        </c:scaling>
        <c:delete val="1"/>
        <c:axPos val="b"/>
        <c:numFmt formatCode="General" sourceLinked="1"/>
        <c:tickLblPos val="nextTo"/>
        <c:crossAx val="55543296"/>
        <c:crosses val="autoZero"/>
        <c:crossBetween val="between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6.1111111111111123E-2"/>
          <c:y val="0"/>
          <c:w val="0.93888888888889199"/>
          <c:h val="0.89814814814814814"/>
        </c:manualLayout>
      </c:layout>
      <c:areaChart>
        <c:grouping val="standard"/>
        <c:ser>
          <c:idx val="0"/>
          <c:order val="0"/>
          <c:dLbls>
            <c:showVal val="1"/>
          </c:dLbls>
          <c:val>
            <c:numRef>
              <c:f>Лист1!$A$5:$A$7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val>
        </c:ser>
        <c:ser>
          <c:idx val="1"/>
          <c:order val="1"/>
          <c:dLbls>
            <c:showVal val="1"/>
          </c:dLbls>
          <c:val>
            <c:numRef>
              <c:f>Лист1!$B$5:$B$7</c:f>
              <c:numCache>
                <c:formatCode>General</c:formatCode>
                <c:ptCount val="3"/>
                <c:pt idx="0">
                  <c:v>7408.9</c:v>
                </c:pt>
                <c:pt idx="1">
                  <c:v>6002.7</c:v>
                </c:pt>
                <c:pt idx="2">
                  <c:v>9263.6</c:v>
                </c:pt>
              </c:numCache>
            </c:numRef>
          </c:val>
        </c:ser>
        <c:dLbls>
          <c:showVal val="1"/>
        </c:dLbls>
        <c:axId val="45490944"/>
        <c:axId val="45492480"/>
      </c:areaChart>
      <c:catAx>
        <c:axId val="45490944"/>
        <c:scaling>
          <c:orientation val="minMax"/>
        </c:scaling>
        <c:delete val="1"/>
        <c:axPos val="b"/>
        <c:majorTickMark val="none"/>
        <c:tickLblPos val="nextTo"/>
        <c:crossAx val="45492480"/>
        <c:crosses val="autoZero"/>
        <c:auto val="1"/>
        <c:lblAlgn val="ctr"/>
        <c:lblOffset val="100"/>
      </c:catAx>
      <c:valAx>
        <c:axId val="454924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5490944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Структура торгов, проведённых Администрацией Котельниковского муниципального района в 2011 году</a:t>
            </a:r>
          </a:p>
        </c:rich>
      </c:tx>
      <c:layout>
        <c:manualLayout>
          <c:xMode val="edge"/>
          <c:yMode val="edge"/>
          <c:x val="0.1766917784398763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1948303882470724"/>
          <c:w val="1"/>
          <c:h val="0.6359902151456808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,4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47,7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5,7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ru-RU"/>
                      <a:t>,2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val>
            <c:numRef>
              <c:f>Лист1!$C$4:$F$4</c:f>
              <c:numCache>
                <c:formatCode>General</c:formatCode>
                <c:ptCount val="4"/>
                <c:pt idx="0">
                  <c:v>75</c:v>
                </c:pt>
                <c:pt idx="1">
                  <c:v>89</c:v>
                </c:pt>
                <c:pt idx="2">
                  <c:v>109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dLbls>
            <c:showVal val="1"/>
          </c:dLbls>
          <c:cat>
            <c:strRef>
              <c:f>Лист1!$D$8:$F$8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Лист1!$D$9:$F$9</c:f>
              <c:numCache>
                <c:formatCode>General</c:formatCode>
                <c:ptCount val="3"/>
                <c:pt idx="0">
                  <c:v>326.3</c:v>
                </c:pt>
                <c:pt idx="1">
                  <c:v>336.5</c:v>
                </c:pt>
                <c:pt idx="2">
                  <c:v>360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7189504"/>
        <c:axId val="57191040"/>
        <c:axId val="0"/>
      </c:bar3DChart>
      <c:catAx>
        <c:axId val="57189504"/>
        <c:scaling>
          <c:orientation val="minMax"/>
        </c:scaling>
        <c:axPos val="l"/>
        <c:majorTickMark val="none"/>
        <c:tickLblPos val="nextTo"/>
        <c:crossAx val="57191040"/>
        <c:crosses val="autoZero"/>
        <c:auto val="1"/>
        <c:lblAlgn val="ctr"/>
        <c:lblOffset val="100"/>
      </c:catAx>
      <c:valAx>
        <c:axId val="571910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718950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0.16327</cdr:x>
      <cdr:y>0.35088</cdr:y>
    </cdr:from>
    <cdr:to>
      <cdr:x>0.85892</cdr:x>
      <cdr:y>0.40351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8" y="1428760"/>
          <a:ext cx="487020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 Развитие системы жилищного кредитования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0.16327</cdr:x>
      <cdr:y>0.4386</cdr:y>
    </cdr:from>
    <cdr:to>
      <cdr:x>0.71399</cdr:x>
      <cdr:y>0.49123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8" y="1785950"/>
          <a:ext cx="3855581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 Строительство стадиона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0.31884</cdr:x>
      <cdr:y>0.50877</cdr:y>
    </cdr:from>
    <cdr:to>
      <cdr:x>0.86957</cdr:x>
      <cdr:y>0.5614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1636" y="2071702"/>
          <a:ext cx="271464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Обеспечение жильём детей-сирот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0.60204</cdr:x>
      <cdr:y>0.59649</cdr:y>
    </cdr:from>
    <cdr:to>
      <cdr:x>0.96436</cdr:x>
      <cdr:y>0.68421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4842" y="2428892"/>
          <a:ext cx="2536567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«Молодой семье – доступное жильё»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0.44898</cdr:x>
      <cdr:y>0.66667</cdr:y>
    </cdr:from>
    <cdr:to>
      <cdr:x>0.89796</cdr:x>
      <cdr:y>0.7193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43272" y="2714644"/>
          <a:ext cx="314327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Тех.перевооружение котельных ОУ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0.5102</cdr:x>
      <cdr:y>0.75439</cdr:y>
    </cdr:from>
    <cdr:to>
      <cdr:x>0.90816</cdr:x>
      <cdr:y>0.80702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71900" y="3071834"/>
          <a:ext cx="278608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Газификация села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0.2551</cdr:x>
      <cdr:y>0.82456</cdr:y>
    </cdr:from>
    <cdr:to>
      <cdr:x>0.62245</cdr:x>
      <cdr:y>0.85965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85950" y="3357586"/>
          <a:ext cx="2571768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Газификация города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0.5</cdr:x>
      <cdr:y>0.87719</cdr:y>
    </cdr:from>
    <cdr:to>
      <cdr:x>1</cdr:x>
      <cdr:y>0.94737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86214" y="3571900"/>
          <a:ext cx="350046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050" dirty="0" smtClean="0"/>
            <a:t>ОЦП «Развитие  Котельниковской промышленной зоны»</a:t>
          </a:r>
          <a:endParaRPr lang="ru-RU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BD77-2583-489E-8F26-CA4CB460B069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F384-1F7D-4A49-A70C-4A913E189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F384-1F7D-4A49-A70C-4A913E1897B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C33-7735-433D-A347-921BBEE42826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9F0-B663-4050-8EA7-895B0EC85A53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0D59-B8C8-4C64-90B7-09A5A8711DF6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ED6F-A769-46DA-A023-18A347462BAD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8FFE-CE13-4437-9928-F797B48FC28C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13C-D6B6-46BC-B168-4B4E676A4826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8730-DB8E-475A-8CCA-F24891E04E5A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ECF4-97DE-46DF-8EEC-3A428A0A769B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4BB-9474-44A9-B61D-05D5EFCFA8EF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971D-53C6-4E82-970B-D4204013E773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DD31-F5A9-4320-8F8E-024E89F4A8A8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CF3C-6A90-4467-B271-624C8A7CFF5B}" type="datetime1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5912E-051D-463D-A00F-4A9D1A6025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stype=image&amp;lr=38&amp;noreask=1&amp;text=%D1%84%D0%BE%D1%82%D0%BE%20%D1%80%D0%B5%D0%B4%D0%B0%D0%BA%D1%86%D0%B8%D1%8F%20%D0%B3%D0%B0%D0%B7%D0%B5%D1%82%D1%8B%20%D0%B8%D1%81%D0%BA%D1%80%D0%B0%20%D0%BA%D0%BE%D1%82%D0%B5%D0%BB%D1%8C%D0%BD%D0%B8%D0%BA%D0%BE%D0%B2%D1%81%D0%BA%D0%B8%D0%B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1%81%D1%82%D1%80%D0%BE%D0%B8%D1%82%D0%B5%D0%BB%D1%8C%D1%81%D1%82%D0%B2%D0%BE%20%D0%B6%D0%B8%D0%BB%D1%8C%D1%8F%20%D0%B5%D0%B2%D1%80%D0%BE%D1%85%D0%B8%D0%BC%20%D0%B2%D0%BE%D0%BB%D0%B3%D0%B0%D0%BA%D0%B0%D0%BB%D0%B8%D0%B9&amp;noreask=1&amp;img_url=fotobus.msk.ru/photo/02/22/79/222797.jpg&amp;pos=24&amp;rpt=simage&amp;lr=38&amp;nojs=1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images.yandex.ru/yandsearch?p=1&amp;text=%D1%84%D0%BE%D1%82%D0%BE%20%D1%81%D1%82%D1%80%D0%BE%D0%B8%D1%82%D0%B5%D0%BB%D1%8C%D1%81%D1%82%D0%B2%D0%BE%20%D0%B6%D0%B8%D0%BB%D1%8C%D1%8F%20%D0%B5%D0%B2%D1%80%D0%BE%D1%85%D0%B8%D0%BC%20%D0%B2%D0%BE%D0%BB%D0%B3%D0%B0%D0%BA%D0%B0%D0%BB%D0%B8%D0%B9&amp;noreask=1&amp;img_url=www.eurochem.ru/wp-content/uploads/2010/11/map-volgakaliy.jpg&amp;pos=34&amp;rpt=simage&amp;lr=38&amp;nojs=1" TargetMode="Externa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pneftegaz.ru/images/%D0%9D%D0%BE%D0%B2%D0%BE%D1%81%D1%82%D0%B8/3(3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0%B3%D0%B0%D0%B7%D0%B8%D1%84%D0%B8%D0%BA%D0%B0%D1%86%D0%B8%D1%8F%20%D0%BF%D0%BE%D1%81%D0%B5%D0%BB%D0%B5%D0%BD%D0%B8%D1%8F&amp;img_url=img.inforico.com.ua/a/gazifikaciya-pod-klyuch-v-kieve-i-oblasti.--221f-1328119588485320-1.jpg?1328119613&amp;pos=0&amp;rpt=simage&amp;lr=38&amp;noreas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1%80%D0%BE%D1%81%D1%82%20%D0%BF%D0%BB%D0%B0%D1%82%D0%BD%D1%8B%D1%85%20%D1%83%D1%81%D0%BB%D1%83%D0%B3%20%D0%BD%D0%B0%D1%81%D0%B5%D0%BB%D0%B5%D0%BD%D0%B8%D1%8E&amp;img_url=media.moyareklama.by/i/n/4/105/105972.jpg&amp;pos=1&amp;rpt=simage&amp;lr=38&amp;noreas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://images.yandex.ru/yandsearch?text=%D1%84%D0%BE%D1%82%D0%BE%20%D0%B7%D0%B0%D0%BC%D0%B5%D0%BD%D0%B0%20%D0%BA%D0%BE%D1%82%D0%BB%D0%B0%20%D0%BE%D1%82%D0%BE%D0%BF%D0%BB%D0%B5%D0%BD%D0%B8%D1%8F%20%D0%B2%20%D1%88%D0%BA%D0%BE%D0%BB%D0%B5&amp;img_url=www.zasor-trubi.ru/design/batarej.jpg&amp;pos=2&amp;rpt=simage&amp;lr=38&amp;noreask=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hyperlink" Target="http://images.yandex.ru/yandsearch?text=%D1%84%D0%BE%D1%82%D0%BE%20%D1%81%D0%BF%D0%B0%D1%80%D1%82%D0%B0%D0%BA%D0%B8%D0%B0%D0%B4%D0%B0&amp;img_url=photo.sportcom.ru/images/full/30425.jpeg&amp;pos=0&amp;rpt=simage&amp;lr=38&amp;noreask=1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images.yandex.ru/yandsearch?text=%D1%84%D0%BE%D1%82%D0%BE%20%D1%81%D0%BF%D0%B0%D1%80%D1%82%D0%B0%D0%BA%D0%B8%D0%B0%D0%B4%D0%B0%20%D0%BC%D0%BE%D0%BB%D0%BE%D0%B4%D0%B5%D0%B6%D0%B8%20%D0%BF%D0%BE%20%D0%BC%D0%B8%D0%BD%D0%B8-%D1%84%D1%83%D1%82%D0%B1%D0%BE%D0%BB%D1%83&amp;img_url=www.rzn.rodgor.ru/pictures/news/10793/picture-300h.jpg&amp;pos=1&amp;rpt=simage&amp;lr=38&amp;noreask=1" TargetMode="External"/><Relationship Id="rId7" Type="http://schemas.openxmlformats.org/officeDocument/2006/relationships/hyperlink" Target="http://images.yandex.ru/yandsearch?text=%D1%84%D0%BE%D1%82%D0%BE%20%D1%81%D0%BF%D0%B0%D1%80%D1%82%D0%B0%D0%BA%D0%B8%D0%B0%D0%B4%D0%B0%20%D0%BC%D0%BE%D0%BB%D0%BE%D0%B4%D0%B5%D0%B6%D0%B8%20%D0%BF%D0%BE%20%D0%B1%D0%B0%D1%81%D0%BA%D0%B5%D1%82%D0%B1%D0%BE%D0%BB%D1%83&amp;img_url=gazeta.vostoksporta.ru/system/files/imagecache/large/soccer02%20243%5b1%5d.JPG&amp;pos=5&amp;rpt=simage&amp;lr=38&amp;noreas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hyperlink" Target="http://images.yandex.ru/yandsearch?text=%D1%84%D0%BE%D1%82%D0%BE%20%D1%81%D0%BF%D0%B0%D1%80%D1%82%D0%B0%D0%BA%D0%B8%D0%B0%D0%B4%D0%B0%20%D0%BC%D0%BE%D0%BB%D0%BE%D0%B4%D0%B5%D0%B6%D0%B8%20%D0%BF%D0%BE%20%D0%B2%D0%BE%D0%BB%D0%B5%D0%B9%D0%B1%D0%BE%D0%BB%D1%83&amp;img_url=nv-online.info/get_img?ImageId=52033&amp;pos=1&amp;rpt=simage&amp;lr=38&amp;noreask=1" TargetMode="External"/><Relationship Id="rId10" Type="http://schemas.openxmlformats.org/officeDocument/2006/relationships/image" Target="../media/image79.jpeg"/><Relationship Id="rId4" Type="http://schemas.openxmlformats.org/officeDocument/2006/relationships/image" Target="../media/image76.jpeg"/><Relationship Id="rId9" Type="http://schemas.openxmlformats.org/officeDocument/2006/relationships/hyperlink" Target="http://images.yandex.ru/yandsearch?text=%D1%84%D0%BE%D1%82%D0%BE%20%D1%81%D0%BF%D0%B0%D1%80%D1%82%D0%B0%D0%BA%D0%B8%D0%B0%D0%B4%D0%B0%20%D0%BC%D0%BE%D0%BB%D0%BE%D0%B4%D0%B5%D0%B6%D0%B8%20%D0%BF%D0%BE%20%D0%BD%D0%B0%D1%81%D1%82%D0%BE%D0%BB%D1%8C%D0%BD%D0%BE%D0%BC%D1%83%20%D1%82%D0%B5%D0%BD%D0%BD%D0%B8%D1%81%D1%83&amp;img_url=fok-bur.ucoz.ru/_nw/0/07904225.jpg&amp;pos=0&amp;rpt=simage&amp;lr=38&amp;noreask=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4%D0%BE%D1%82%D0%BE%20%D1%82%D1%83%D1%80%D0%BD%D0%B8%D1%80%20%D0%BF%D0%BE%20%D1%88%D0%B0%D1%88%D0%BA%D0%B0%D0%BC&amp;img_url=asnta.ru/media/fotoalbums/2010/01_19/SAS.jpg-5388-t700x525.jpg&amp;pos=1&amp;rpt=simage&amp;lr=38&amp;noreask=1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rostov-region.ru/news/item/f00/s02/n0000227/pic/0000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1/19/Razin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02/39109303.0/0_78444_2ccd6eda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img-fotki.yandex.ru/get/6207/102578421.0/0_70b03_3323fc5f_XL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images.yandex.ru/yandsearch?text=%D1%84%D0%BE%D1%82%D0%BE%20%D1%81%D0%BA%D1%83%D0%BC%D0%BF%D0%B8%D1%8F&amp;img_url=proland63.ru/images/stories/korolevskiipurpur/skumpiyakojevennaya.jpg&amp;pos=0&amp;rpt=simage&amp;lr=38&amp;noreask=1" TargetMode="External"/><Relationship Id="rId18" Type="http://schemas.openxmlformats.org/officeDocument/2006/relationships/image" Target="../media/image25.jpeg"/><Relationship Id="rId3" Type="http://schemas.openxmlformats.org/officeDocument/2006/relationships/hyperlink" Target="http://fccc.ru/bbs/images/pictures/16711926540451b3dab699_pp.jpg" TargetMode="External"/><Relationship Id="rId7" Type="http://schemas.openxmlformats.org/officeDocument/2006/relationships/hyperlink" Target="http://images.yandex.ru/yandsearch?text=%D1%84%D0%BE%D1%82%D0%BE%20%D1%80%D0%BE%D0%B1%D0%B8%D0%BD%D0%B8%D1%8F&amp;img_url=img-fotki.yandex.ru/get/6303/36131991.9/0_b2c28_8023c277_L&amp;pos=2&amp;rpt=simage&amp;lr=38&amp;noreask=1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://gerbary.ru/img/files/catalog/r42_big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domir.ru/1rastenia/images/tamarix1.jpg" TargetMode="External"/><Relationship Id="rId5" Type="http://schemas.openxmlformats.org/officeDocument/2006/relationships/hyperlink" Target="http://www.webpark.ru/uploads54/111025/Retro_14.jpg" TargetMode="External"/><Relationship Id="rId15" Type="http://schemas.openxmlformats.org/officeDocument/2006/relationships/hyperlink" Target="http://www.life-nature.ru/images/content/article/2011/01/22/selitryanka-sibirskaya1.jpg" TargetMode="External"/><Relationship Id="rId10" Type="http://schemas.openxmlformats.org/officeDocument/2006/relationships/image" Target="../media/image21.jpeg"/><Relationship Id="rId19" Type="http://schemas.openxmlformats.org/officeDocument/2006/relationships/image" Target="../media/image26.jpeg"/><Relationship Id="rId4" Type="http://schemas.openxmlformats.org/officeDocument/2006/relationships/image" Target="../media/image18.jpeg"/><Relationship Id="rId9" Type="http://schemas.openxmlformats.org/officeDocument/2006/relationships/hyperlink" Target="http://www.boga.ruhr-uni-bochum.de/html/Gleditsia.triacanthos.ja2.JPG" TargetMode="External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E%D1%82%D0%BE%20%D0%BA%D0%BE%D1%81%D1%83%D0%BB%D1%8F&amp;img_url=bharris2.files.wordpress.com/2010/03/deery1.jpg&amp;pos=0&amp;rpt=simage&amp;lr=38&amp;noreask=1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icon.s.photosight.ru/img/3/347/2833319_large.jpeg" TargetMode="External"/><Relationship Id="rId7" Type="http://schemas.openxmlformats.org/officeDocument/2006/relationships/image" Target="../media/image29.jpeg"/><Relationship Id="rId12" Type="http://schemas.openxmlformats.org/officeDocument/2006/relationships/hyperlink" Target="http://images.yandex.ru/yandsearch?text=%D1%84%D0%BE%D1%82%D0%BE%20%D1%81%D1%82%D0%B5%D0%BF%D0%BD%D0%BE%D0%B9%20%D0%BE%D1%80%D0%B5%D0%BB&amp;img_url=www.catmastertours.com/images/wildlife/birds/steppe%20eagle/steppe_eagle.jpg&amp;pos=3&amp;rpt=simage&amp;lr=38&amp;noreask=1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hyperlink" Target="http://images.yandex.ru/yandsearch?text=%D1%84%D0%BE%D1%82%D0%BE%20%D1%85%D0%BE%D1%80%D1%91%D0%BA&amp;img_url=www.koalamania.net/gallery/13764.jpg&amp;pos=4&amp;rpt=simage&amp;lr=38&amp;noreas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4%D0%BE%D1%82%D0%BE%20%D0%BB%D0%B8%D1%81%D1%8B&amp;img_url=wallpaper.zoda.ru/bd/2007/10/08/85ab7c0ce43a2f024665adf64878de52.jpg&amp;pos=1&amp;rpt=simage&amp;lr=38&amp;noreask=1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://ohotn.ru/wp-content/uploads/2011/07/kaba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Relationship Id="rId14" Type="http://schemas.openxmlformats.org/officeDocument/2006/relationships/hyperlink" Target="http://images.yandex.ru/yandsearch?text=%D1%84%D0%BE%D1%82%D0%BE%20%D0%BB%D0%B0%D1%81%D1%82%D0%BE%D1%87%D0%BA%D0%B0&amp;img_url=img0.liveinternet.ru/images/attach/c/2/74/120/74120822_143kbp228228suke.jpg&amp;pos=1&amp;rpt=simage&amp;lr=38&amp;noreas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2381250" cy="37147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8209" y="4000504"/>
            <a:ext cx="83486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Котельниковский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Муниципальный район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2011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21455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Полезные ископаемые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На территории Котельниковского района имеются запасы твёрдых полезных ископаемых, месторождение строительных песков. Разведанные запасы калийных солей на Гремяченском месторождении составляют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98,4 млн.тонн оксида калия.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26" name="Picture 2" descr="http://im3-tub-ru.yandex.net/i?id=520181601-2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4-tub-ru.yandex.net/i?id=62501712-14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357454" cy="189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428625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Калийная соль – минеральный ресурс группы неметаллические. Является сырьём для химической промышленности для производства калийных удобрений. Это легкорастворимые соли, являющиеся осадочными хемогенными горными породами.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ООО «ЕвроХим-ВолгаКалий»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643314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Песчаный карьер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157161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Социально-экономическое развитие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92880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По данным Волгоградстат, по состоянию на 01.01.2012 года численность постоянного населения района составила 37 631 человек и возросла по сравнению с 2010 годом на 143 человека (динамика 0,4%).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928934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Численность родившихся снизилась на 47 человек (9,3%). Рост числа умерших по сравнению с 2010 годом составил 55 человек (11,6%). Преодолён процесс миграционной убыли: за отчетный период миграционный прирост составил 217 человек (миграционная убыль за 2010 год – 169 человек).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6143644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643306" y="39290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44" y="1857364"/>
            <a:ext cx="407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Демографические показатели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071678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Динамика денежных доходов и расходов населения представлена в таблице: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6143644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500174"/>
            <a:ext cx="3810915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Денежные доходы и расходы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населения</a:t>
            </a:r>
            <a:endParaRPr lang="ru-RU" sz="1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2428868"/>
          <a:ext cx="85963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6"/>
                <a:gridCol w="1857388"/>
                <a:gridCol w="1714512"/>
                <a:gridCol w="1595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Наименование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2011 г.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2010 г.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onotype Corsiva" pitchFamily="66" charset="0"/>
                        </a:rPr>
                        <a:t>2009 г.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Денежные</a:t>
                      </a:r>
                      <a:r>
                        <a:rPr lang="ru-RU" sz="1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Monotype Corsiva" pitchFamily="66" charset="0"/>
                        </a:rPr>
                        <a:t>доходы </a:t>
                      </a:r>
                      <a:r>
                        <a:rPr lang="ru-RU" sz="1400" baseline="0" dirty="0" smtClean="0">
                          <a:latin typeface="Monotype Corsiva" pitchFamily="66" charset="0"/>
                        </a:rPr>
                        <a:t>населения – всего из них: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3 987 874,5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3 273 471,6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2 817 781,4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- заработная плата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2 193 440,0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1</a:t>
                      </a:r>
                      <a:r>
                        <a:rPr lang="ru-RU" sz="1400" baseline="0" dirty="0" smtClean="0">
                          <a:latin typeface="Monotype Corsiva" pitchFamily="66" charset="0"/>
                        </a:rPr>
                        <a:t> 755 000,0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1 462 200,0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- пенсии, пособия, стипендии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1 082 674,1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940 731,8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678 004,8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otype Corsiva" pitchFamily="66" charset="0"/>
                        </a:rPr>
                        <a:t>Денежные</a:t>
                      </a:r>
                      <a:r>
                        <a:rPr lang="ru-RU" sz="1400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Monotype Corsiva" pitchFamily="66" charset="0"/>
                        </a:rPr>
                        <a:t>расходы</a:t>
                      </a:r>
                      <a:r>
                        <a:rPr lang="ru-RU" sz="1400" baseline="0" dirty="0" smtClean="0">
                          <a:latin typeface="Monotype Corsiva" pitchFamily="66" charset="0"/>
                        </a:rPr>
                        <a:t> населения – всего из них: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3 590 000,0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3 109 798,0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2 705 070,0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- потребительские расходы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3 107 601,2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2 542 897,5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2 060 489,7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- обязательные платежи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482 398,8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368 259,6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Monotype Corsiva" pitchFamily="66" charset="0"/>
                        </a:rPr>
                        <a:t>358 421,7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5214950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В отчётном периоде рост общего объёма денежных доходов населения к соответствующему периоду прошлого года составил 121,8%, в том числе: заработной платы – 125,0%; пенсий, пособий, социальных выплат – 115,1%. Динамика потребительских расходов по сравнению с аналогичным периодом прошлого года – 122,2%. В 2011 году темп роста реальных располагаемых денежных доходов населения к 2010 году составил 110,4%, темп роста потребительских расходов населения, скорректированных на индекс потребительских цен – 111,8%. По данным Волгоградстат, среднемесячная номинальная начисленная заработная плата в крупных и средних организациях района на 01.01.2012 г. составила 17 310 рублей, что выше аналогичного периода прошлого года на 30%.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Оборот организаций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214311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 2011 году оборот организаций всех видов экономической деятельности возрос на 19% в фактических ценах, увеличе-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264318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ние объёма валового муниципального продукта произошло в основном за счет роста объёмов производства сельскохозяйственной продукции ан 49%, платных услуг населению – на 27,5%, промышленной продукции – на 6,9%, оборота торговли – на 4,7%.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3786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0694" y="4357694"/>
            <a:ext cx="3000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- </a:t>
            </a:r>
            <a:r>
              <a:rPr lang="ru-RU" sz="1000" dirty="0" smtClean="0"/>
              <a:t>платные услуги населению; 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4572008"/>
            <a:ext cx="2571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общественное питание; 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4786322"/>
            <a:ext cx="2500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транспорт; 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07207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000" dirty="0" smtClean="0"/>
              <a:t> прочие;</a:t>
            </a:r>
          </a:p>
          <a:p>
            <a:endParaRPr lang="ru-RU" sz="1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500694" y="5286388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сельское хозяйство;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00694" y="5500702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торговля;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5715016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промышленность;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00694" y="6000768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 строительство.</a:t>
            </a:r>
            <a:endParaRPr lang="ru-RU" sz="10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Промышленность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185736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Производство пищевых продуктов в районе осуществляют: ФГУСП им.Крупской, ООО «Агрохолдинг «Нагавский», 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228599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ИП Буланов, ИП Родионов, ООО «Визит», ИП Верёвкин, ИП Никульчева; издательская и полиграфическая деятельность – МАУ «Редакция газеты «Искра». Готовые металлические изделия производят: Котельниковский арматурный завод, ООО «Мелиоратор», ООО «Мелиотехмаш», ЗАО «Спецмаш».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Сравнительно новое предприятие – ООО «Волгоград-ремстройсервис» – создано  для обеспечения  ГОКа необходимыми материалами, конструкциями, оборудованием.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Объём продукции, произведённой промышленными предприятиями района за 2011 год составил 447,6 млн.рублей; объём отгруженной промышленной продукции – 441,4 млн.рублей, что составляет 105,6% к соответствующему периоду 2010 года в действующих ценах.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Падение спроса на выпускаемую продукцию привело к снижению объёмов отгруженной продукции ЗАО «Спецмаш» на 27%, ООО «Мелиотехмаш» на 47%, а также предпринимателей, осуществляющих производство пищевых продуктов – на 5%.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Положительная динамика наблюдается в деятельности 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                                         Котельниковского арматурного завода, </a:t>
            </a:r>
          </a:p>
          <a:p>
            <a:pPr algn="just"/>
            <a:endParaRPr lang="ru-RU" sz="1400" dirty="0" smtClean="0">
              <a:latin typeface="Monotype Corsiva" pitchFamily="66" charset="0"/>
            </a:endParaRP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МАУ «Редакция газеты «Искра», </a:t>
            </a:r>
          </a:p>
          <a:p>
            <a:pPr algn="just"/>
            <a:endParaRPr lang="ru-RU" sz="1400" dirty="0" smtClean="0">
              <a:latin typeface="Monotype Corsiva" pitchFamily="66" charset="0"/>
            </a:endParaRP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а также предприятий, 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осуществляющих распределение электроэнергии, газа и воды.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3074" name="Picture 2" descr="http://im8-tub-ru.yandex.net/i?id=397956187-19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1571636" cy="1592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Картинки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286388"/>
            <a:ext cx="1428750" cy="37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Сельское хозяйство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185736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По состоянию на 01.01.2012 года в секторе АПК Котельниковского муниципального района произведено валовой  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2285993"/>
            <a:ext cx="800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продукции на сумму 1 782,8 млн. рублей, в том числе продукции растениеводства – 1 086,5 млн. рублей, продукции животноводства – 696,3 млн. рублей. __________________________________________________________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   </a:t>
            </a:r>
          </a:p>
          <a:p>
            <a:pPr algn="just"/>
            <a:endParaRPr lang="ru-RU" sz="1400" dirty="0" smtClean="0">
              <a:latin typeface="Monotype Corsiva" pitchFamily="66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643306" y="2643182"/>
          <a:ext cx="385765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43702" y="3429000"/>
            <a:ext cx="1785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43 % - КФК</a:t>
            </a:r>
          </a:p>
          <a:p>
            <a:endParaRPr lang="ru-RU" sz="1000" dirty="0" smtClean="0"/>
          </a:p>
          <a:p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</a:rPr>
              <a:t>37 % - ЛПХ</a:t>
            </a:r>
          </a:p>
          <a:p>
            <a:endParaRPr lang="ru-RU" sz="1000" dirty="0" smtClean="0"/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20 % - Сельхозпредприятия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78605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Продукция животноводства на 93,8% производится личными подсобными хозяйствами.</a:t>
            </a:r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3286124"/>
          <a:ext cx="371477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Валовая продукция с</a:t>
                      </a:r>
                      <a:r>
                        <a:rPr lang="en-US" sz="1100" dirty="0" smtClean="0"/>
                        <a:t>/</a:t>
                      </a:r>
                      <a:r>
                        <a:rPr lang="ru-RU" sz="1100" dirty="0" smtClean="0"/>
                        <a:t>х в фактических ценах, млн.руб.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1 782,8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1 196,3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1 115,0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% к предыдущему году в сопоставимых ценах в т.ч.: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93,8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82,8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продукция растениеводства в фактических ценах, млн.руб.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1 086,5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686,3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634,0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% к предыдущему году в сопоставимых ценах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87,2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78,1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продукция животноводства в фактических ценах, млн.руб.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696,3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481,0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% к предыдущему году в сопоставимых ценах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92,8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C:\Documents and Settings\Барановская\Рабочий стол\фото для книги\ФОТО К БРОШЮРЕ\Сельское хозяйство\Сельское хозяйство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14884"/>
            <a:ext cx="1971675" cy="147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Барановская\Рабочий стол\фото для книги\ФОТО К БРОШЮРЕ\Сельское хозяйство\Сельское хозяйство.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372100"/>
            <a:ext cx="198042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286248" y="4500570"/>
            <a:ext cx="45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_________________________________________________________</a:t>
            </a:r>
            <a:endParaRPr lang="ru-RU" sz="12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Перевозки пассажиров осуществляются ОАО «РЖД» и ГУП ВО «АТП».  По состоянию на 01.01.2012 г. количество пассажиров, перевезённых всеми видами транспорта, составило 196,7 тыс.человек (темп роста к аналогичному периоду прошлого года – 70,0%).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4" name="Рисунок 13" descr="C:\Documents and Settings\Барановская\Рабочий стол\Город ФОТО\Железнодорожный вокзал станции Котельников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86124"/>
            <a:ext cx="263472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0" y="3286124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Грузовые перевозки в районе осуществляются ОАО «Автобаза», ФГУСП им. Крупской, ОАО «Котельниковоспецстрой», ООО «Волгоград-</a:t>
            </a:r>
          </a:p>
          <a:p>
            <a:r>
              <a:rPr lang="ru-RU" sz="1600" dirty="0" smtClean="0">
                <a:latin typeface="Monotype Corsiva" pitchFamily="66" charset="0"/>
              </a:rPr>
              <a:t>ремстройсервис». Общий грузооборот за 2011 год составил 8886,4 тыс.т</a:t>
            </a:r>
            <a:r>
              <a:rPr lang="en-US" sz="1600" dirty="0" smtClean="0">
                <a:latin typeface="Monotype Corsiva" pitchFamily="66" charset="0"/>
              </a:rPr>
              <a:t>/</a:t>
            </a:r>
            <a:r>
              <a:rPr lang="ru-RU" sz="1600" dirty="0" smtClean="0">
                <a:latin typeface="Monotype Corsiva" pitchFamily="66" charset="0"/>
              </a:rPr>
              <a:t>км). 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В 2011 году перевезено 261,2 тыс.тонн грузов. Доходы транспортных предприятий составили 17991,3 тыс. рублей, что составляет 110,8 % к аналогичному периоду прошлого года.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28" name="Picture 4" descr="http://im7-tub-ru.yandex.net/i?id=187230519-56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714884"/>
            <a:ext cx="2619380" cy="196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Малое предпринимательство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071678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В соответствии с данными Волгоградоблстат, на 01.01.2012  г. в Котельниковском районе зарегистрировано 993 индивидуальных предпринимателя. Общая численность работников в сфере малого предпринимательства составляет 3 611 человек, в том числе: микропредприятий – 329 человек; малых предприятий – 654 человека; средних предприятий – 927 человек. Численность работающих у индивидуальных предпринимателей – 708 человек.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Темп роста оборота малых предприятий по сравнению с аналогичным периодом 2010 года в действующих ценах – 120,2 %.</a:t>
            </a:r>
          </a:p>
          <a:p>
            <a:pPr algn="just"/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000504"/>
            <a:ext cx="371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/>
              <a:t>Оборот малого предпринимательства, млн.руб.</a:t>
            </a:r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6286520"/>
            <a:ext cx="2928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      2009	         2010	             2011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57187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В структуре оборота малого предпринимательства основная доля приходится на сельское хозяйство – 59,5 %. Розничная торговля составляет 27,9 %, платные услуги населению – 7,2 %, общественное питание – 2,8 %, промышленность – 2,6 %.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929190" y="4857760"/>
          <a:ext cx="3714776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00034" y="4286256"/>
          <a:ext cx="3762375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Строительство, 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14311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Деятельность в сфере строительства осуществляют в Котельниковском районе осуществляют</a:t>
            </a:r>
          </a:p>
          <a:p>
            <a:r>
              <a:rPr lang="ru-RU" sz="1600" dirty="0" smtClean="0">
                <a:latin typeface="Monotype Corsiva" pitchFamily="66" charset="0"/>
              </a:rPr>
              <a:t>ООО «Строитель», Котельниковское ДРСУ, ООО «Котельниковоспецстрой».</a:t>
            </a:r>
          </a:p>
          <a:p>
            <a:r>
              <a:rPr lang="ru-RU" sz="1600" dirty="0" smtClean="0">
                <a:latin typeface="Monotype Corsiva" pitchFamily="66" charset="0"/>
              </a:rPr>
              <a:t>С началом реализации инвестиционного проекта строительства ГОКа, выполнение строительных работ на территории района осуществляют ряд обособленных подразделений – подрядных организаций ООО «ЕвроХим-ВолгаКалий».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2011 году выполнено работ и услуг на сумму 369,8 млн.рублей, что в сопоставимой оценке на 20,8% больше, чем за 2010 год. Оборот крупных и средних строительных организаций района за 2011 год составил 608,3 млн. рублей, что на 37,2% выше уровня 2010 года.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2" name="Рисунок 11" descr="http://im8-tub-ru.yandex.net/i?id=27601640-01-72&amp;n=2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92906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85720" y="4143380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районе в 2011 году введены в эксплуатацию вновь построенные и реконструированные жилые дома общей площадью 11 035,9 кв.метров, что к уровню 2010 года составляет 72,7 %.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Из общей площади введённого в эксплуатацию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жилищного строительства 4 175,2 кв.м.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приходится на общежития для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работников ООО «ЕвроХим-ВолгаКалий»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в рабочем посёлке на 1000 мест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и в х. Пимено-Черни.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8" name="Рисунок 17" descr="http://im6-tub-ru.yandex.net/i?id=199098893-25-72&amp;n=21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634035"/>
            <a:ext cx="2083417" cy="122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7" name="Рисунок 16" descr="C:\Documents and Settings\Барановская\Рабочий стол\жилье ЕвроХим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714885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Строительство, 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r>
              <a:rPr lang="ru-RU" sz="1400" dirty="0" smtClean="0">
                <a:latin typeface="Monotype Corsiva" pitchFamily="66" charset="0"/>
              </a:rPr>
              <a:t>Общий объём инвестиций в основной капитал по району из всех источников финансирования за 2011 год составил 9 263,6 млн. рублей, что в 1,54 раза больше, чем за аналогичный период 2010 года. Из общего объёма инвестиций на развитие производственной сферы направлено 8 664,3 млн. рублей, на развитие социальной сферы – 599,3 млн. рублей. Основной источник финансирования инвестиций в основной капитал – внебюджетные средства: их доля в общем объёме инвестиций – 98,5%, из них на реализацию проекта по развитию Котельниковской промышленной зоны на базе освоения Гремяченского месторождения калийных солей направлено 8 908,2 млн. рублей; приобретение  сельхозтехники сельхозпроизводителями района 57,6 млн. рублей; строительство объектов торговли и обслуживания – 45 млн. рублей; ввод жилья индивидуальными застройщиками – 9,4 млн. рублей; газификация жилищного фонда за счет средств населения – 15,6 млн. рублей; расчистку  русла балки Нагольная – 20,2 млн. рублей; строительство спортивной площадки</a:t>
            </a:r>
          </a:p>
          <a:p>
            <a:r>
              <a:rPr lang="ru-RU" sz="1400" dirty="0" smtClean="0">
                <a:latin typeface="Monotype Corsiva" pitchFamily="66" charset="0"/>
              </a:rPr>
              <a:t>в СОШ № 1 – 3,6 млн. рублей. Финансовая помощь ООО «ЕвроХим-ВолгаКалий»</a:t>
            </a:r>
          </a:p>
          <a:p>
            <a:r>
              <a:rPr lang="ru-RU" sz="1400" dirty="0" smtClean="0">
                <a:latin typeface="Monotype Corsiva" pitchFamily="66" charset="0"/>
              </a:rPr>
              <a:t>на выполнение мероприятий трёхстороннего соглашения о социально-экономическом</a:t>
            </a:r>
          </a:p>
          <a:p>
            <a:r>
              <a:rPr lang="ru-RU" sz="1400" dirty="0" smtClean="0">
                <a:latin typeface="Monotype Corsiva" pitchFamily="66" charset="0"/>
              </a:rPr>
              <a:t>партнёрстве и сотрудничестве – 17,29 млн. рублей.</a:t>
            </a:r>
          </a:p>
          <a:p>
            <a:r>
              <a:rPr lang="ru-RU" sz="1400" dirty="0" smtClean="0">
                <a:latin typeface="Monotype Corsiva" pitchFamily="66" charset="0"/>
              </a:rPr>
              <a:t> В 2011 году в рамках программы «Газпром – детям»</a:t>
            </a:r>
          </a:p>
          <a:p>
            <a:r>
              <a:rPr lang="ru-RU" sz="1400" dirty="0" smtClean="0">
                <a:latin typeface="Monotype Corsiva" pitchFamily="66" charset="0"/>
              </a:rPr>
              <a:t>открыты спортивные площадки в СОШ № 1</a:t>
            </a:r>
          </a:p>
          <a:p>
            <a:r>
              <a:rPr lang="ru-RU" sz="1400" dirty="0" smtClean="0">
                <a:latin typeface="Monotype Corsiva" pitchFamily="66" charset="0"/>
              </a:rPr>
              <a:t> г.Котельниково и Пимено-Чернянской СОШ.</a:t>
            </a:r>
          </a:p>
          <a:p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" name="Рисунок 9" descr="http://topneftegaz.ru/images/%D0%9D%D0%BE%D0%B2%D0%BE%D1%81%D1%82%D0%B8/3(3)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14884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Барановская\Рабочий стол\фото для книги\Аксай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929066"/>
            <a:ext cx="24288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volgograd-map.narod.ru/map_obl/kotelni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2528" y="6000768"/>
            <a:ext cx="18571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Площадь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 Котельниковского района – 347,1 тыс.га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60722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Общая численность населения составляет 37 ,5 тысяч человек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Строительство, 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034" y="2357430"/>
          <a:ext cx="700092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43042" y="2857496"/>
            <a:ext cx="5143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Приобретение здания для МКУ «Казачья воля»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3143248"/>
            <a:ext cx="3429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Жильё молодым специалистам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3429000"/>
            <a:ext cx="2857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 Строительство МФЦ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Газификация района</a:t>
            </a:r>
          </a:p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состоянию на 01.01.2012 г.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2214554"/>
          <a:ext cx="807249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1357322"/>
                <a:gridCol w="1357322"/>
                <a:gridCol w="1357322"/>
                <a:gridCol w="1357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01.01.09 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01.01.10 г.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01.01.11 г.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01.01.12 г.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Процент обеспеченности газом по району (от общего кол-ва домов и квартир)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8,84%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19,5%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23,5%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31,7%</a:t>
                      </a:r>
                      <a:endParaRPr lang="ru-RU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Процент газификации по району (по</a:t>
                      </a:r>
                      <a:r>
                        <a:rPr lang="ru-RU" sz="1200" i="1" baseline="0" dirty="0" smtClean="0"/>
                        <a:t> кол-ву домов, до которых доведен газопровод)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21,5%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37,8%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53,85%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60,4%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4357694"/>
            <a:ext cx="478207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Газ доведён до 8 945 домов и квартир.</a:t>
            </a:r>
          </a:p>
          <a:p>
            <a:r>
              <a:rPr lang="ru-RU" sz="1400" dirty="0" smtClean="0">
                <a:latin typeface="Monotype Corsiva" pitchFamily="66" charset="0"/>
              </a:rPr>
              <a:t>Подключено к природному газу 4 692 домов и квартир, в том числе:</a:t>
            </a:r>
          </a:p>
          <a:p>
            <a:r>
              <a:rPr lang="ru-RU" sz="1400" dirty="0" smtClean="0">
                <a:latin typeface="Monotype Corsiva" pitchFamily="66" charset="0"/>
              </a:rPr>
              <a:t>г. Котельниково  - 4 035</a:t>
            </a:r>
          </a:p>
          <a:p>
            <a:r>
              <a:rPr lang="ru-RU" sz="1400" dirty="0" smtClean="0">
                <a:latin typeface="Monotype Corsiva" pitchFamily="66" charset="0"/>
              </a:rPr>
              <a:t>п. Ленина – 72</a:t>
            </a:r>
          </a:p>
          <a:p>
            <a:r>
              <a:rPr lang="ru-RU" sz="1400" dirty="0" smtClean="0">
                <a:latin typeface="Monotype Corsiva" pitchFamily="66" charset="0"/>
              </a:rPr>
              <a:t>х. Семичный – 169</a:t>
            </a:r>
          </a:p>
          <a:p>
            <a:r>
              <a:rPr lang="ru-RU" sz="1400" dirty="0" smtClean="0">
                <a:latin typeface="Monotype Corsiva" pitchFamily="66" charset="0"/>
              </a:rPr>
              <a:t>х. Караичев – 49</a:t>
            </a:r>
          </a:p>
          <a:p>
            <a:r>
              <a:rPr lang="ru-RU" sz="1400" dirty="0" smtClean="0">
                <a:latin typeface="Monotype Corsiva" pitchFamily="66" charset="0"/>
              </a:rPr>
              <a:t>х. Майоровский – 105</a:t>
            </a:r>
          </a:p>
          <a:p>
            <a:r>
              <a:rPr lang="ru-RU" sz="1400" dirty="0" smtClean="0">
                <a:latin typeface="Monotype Corsiva" pitchFamily="66" charset="0"/>
              </a:rPr>
              <a:t>х. Весёлый – 114</a:t>
            </a:r>
          </a:p>
          <a:p>
            <a:r>
              <a:rPr lang="ru-RU" sz="1400" dirty="0" smtClean="0">
                <a:latin typeface="Monotype Corsiva" pitchFamily="66" charset="0"/>
              </a:rPr>
              <a:t>х. Котельников – 117 </a:t>
            </a:r>
          </a:p>
          <a:p>
            <a:r>
              <a:rPr lang="ru-RU" sz="1400" dirty="0" smtClean="0">
                <a:latin typeface="Monotype Corsiva" pitchFamily="66" charset="0"/>
              </a:rPr>
              <a:t>х. Похлёбин - 30</a:t>
            </a:r>
          </a:p>
          <a:p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17" name="Рисунок 16" descr="http://im3-tub-ru.yandex.net/i?id=446893982-60-72&amp;n=1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214554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С целью взаимовыгодного долгосрочного сотрудничества в целях закрепления положительных результатов взаимодействия 4 марта 2011 года заключено трёхстороннее соглашение о социально-экономическом партнёрстве и сотрудничестве между Администрацией Волгоградской области, Администрацией Котельниковского муниципального района и ОАО МХК «ЕвроХим».</a:t>
            </a:r>
          </a:p>
          <a:p>
            <a:r>
              <a:rPr lang="ru-RU" sz="1600" dirty="0" smtClean="0">
                <a:latin typeface="Monotype Corsiva" pitchFamily="66" charset="0"/>
              </a:rPr>
              <a:t>   В рамках указанного Соглашения в 2011 году Администрацией района осуществлялось освоение дотации областного бюджета на поддержку мер по обеспечению сбалансированности местных бюджетов на следующие цели: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Monotype Corsiva" pitchFamily="66" charset="0"/>
              </a:rPr>
              <a:t>Реконструкция здания Дома культуры в г. Котельниково</a:t>
            </a:r>
          </a:p>
          <a:p>
            <a:pPr marL="342900" indent="-342900">
              <a:buAutoNum type="arabicPeriod" startAt="2"/>
            </a:pPr>
            <a:r>
              <a:rPr lang="ru-RU" sz="1600" dirty="0" smtClean="0">
                <a:latin typeface="Monotype Corsiva" pitchFamily="66" charset="0"/>
              </a:rPr>
              <a:t>Завершение газификации южной части г. Котельниково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Monotype Corsiva" pitchFamily="66" charset="0"/>
              </a:rPr>
              <a:t>Строительство МФЦ предоставления государственных</a:t>
            </a:r>
          </a:p>
          <a:p>
            <a:pPr marL="342900" indent="-342900"/>
            <a:r>
              <a:rPr lang="ru-RU" sz="1600" dirty="0" smtClean="0">
                <a:latin typeface="Monotype Corsiva" pitchFamily="66" charset="0"/>
              </a:rPr>
              <a:t>	и муниципальных услуг в г. Котельниково</a:t>
            </a:r>
          </a:p>
          <a:p>
            <a:pPr marL="342900" indent="-342900"/>
            <a:r>
              <a:rPr lang="ru-RU" sz="1600" dirty="0" smtClean="0">
                <a:latin typeface="Monotype Corsiva" pitchFamily="66" charset="0"/>
              </a:rPr>
              <a:t>       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" name="Рисунок 9" descr="C:\Documents and Settings\Барановская\Рабочий стол\Приезд Захарченко С.А\Для Искры\МФЦ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520992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21455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>
                <a:latin typeface="Monotype Corsiva" pitchFamily="66" charset="0"/>
              </a:rPr>
              <a:t>Согласно  трёхстороннего соглашения, за счет средств ООО «ЕвроХим-ВолгаКалий» в 2011 году проведены мероприятия:</a:t>
            </a:r>
          </a:p>
          <a:p>
            <a:pPr marL="342900" indent="-342900"/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1538" y="2857496"/>
          <a:ext cx="735811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70"/>
                <a:gridCol w="6237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№ </a:t>
                      </a:r>
                      <a:r>
                        <a:rPr lang="ru-RU" sz="1600" dirty="0" err="1" smtClean="0">
                          <a:latin typeface="Monotype Corsiva" pitchFamily="66" charset="0"/>
                        </a:rPr>
                        <a:t>п</a:t>
                      </a:r>
                      <a:r>
                        <a:rPr lang="en-US" sz="1600" dirty="0" smtClean="0">
                          <a:latin typeface="Monotype Corsiva" pitchFamily="66" charset="0"/>
                        </a:rPr>
                        <a:t>/</a:t>
                      </a:r>
                      <a:r>
                        <a:rPr lang="ru-RU" sz="1600" dirty="0" err="1" smtClean="0">
                          <a:latin typeface="Monotype Corsiva" pitchFamily="66" charset="0"/>
                        </a:rPr>
                        <a:t>п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Наименование мероприятия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1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itchFamily="66" charset="0"/>
                        </a:rPr>
                        <a:t>Ремонтные работы здания ЦРБ</a:t>
                      </a:r>
                      <a:r>
                        <a:rPr lang="ru-RU" sz="1600" baseline="0" dirty="0" smtClean="0">
                          <a:latin typeface="Monotype Corsiva" pitchFamily="66" charset="0"/>
                        </a:rPr>
                        <a:t> в г. Котельниково</a:t>
                      </a:r>
                    </a:p>
                    <a:p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2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itchFamily="66" charset="0"/>
                        </a:rPr>
                        <a:t>Ремонтные работы здания поликлиники в г. Котельниково</a:t>
                      </a:r>
                    </a:p>
                    <a:p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3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itchFamily="66" charset="0"/>
                        </a:rPr>
                        <a:t>Устройство детской спортивно-оздоровительной площадки в х. Пимено-Черни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4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itchFamily="66" charset="0"/>
                        </a:rPr>
                        <a:t>Капитальный ремонт 3 км. магистральных сетей водовода с Цимлянского водозабора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otype Corsiva" pitchFamily="66" charset="0"/>
                        </a:rPr>
                        <a:t>5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otype Corsiva" pitchFamily="66" charset="0"/>
                        </a:rPr>
                        <a:t>Оплата проектных работ «Строительство очистных сооружений хозяйственно-бытовых</a:t>
                      </a:r>
                      <a:r>
                        <a:rPr lang="ru-RU" sz="1600" baseline="0" dirty="0" smtClean="0">
                          <a:latin typeface="Monotype Corsiva" pitchFamily="66" charset="0"/>
                        </a:rPr>
                        <a:t> и ливневых стоков с реконструкцией сетей канализации в г. Котельниково»</a:t>
                      </a:r>
                      <a:endParaRPr lang="ru-RU" sz="16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Инвестиции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14546" y="2071678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21455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143372" y="2571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29026" y="2285992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Инвестиции в основной капитал по району, млн. рублей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5" name="Рисунок 14" descr="C:\Documents and Settings\Барановская\Рабочий стол\Газификация района\Газификация\Газификация города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Потребительский рынок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143116"/>
            <a:ext cx="942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Потребительский рынок Котельниковского района представлен 62 юридическими лицами и 533 индивидуальными предпринимателями.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786058"/>
          <a:ext cx="6073775" cy="3470148"/>
        </p:xfrm>
        <a:graphic>
          <a:graphicData uri="http://schemas.openxmlformats.org/drawingml/2006/table">
            <a:tbl>
              <a:tblPr/>
              <a:tblGrid>
                <a:gridCol w="3039110"/>
                <a:gridCol w="1076325"/>
                <a:gridCol w="989965"/>
                <a:gridCol w="968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2009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2010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2011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Оборот розничной торговли по полному кругу предприятий, тыс. руб., в том числе: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909 945,4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1 138 210,2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1 191 787,2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1.1. РТО </a:t>
                      </a:r>
                      <a:r>
                        <a:rPr lang="ru-RU" sz="1100" i="1" dirty="0">
                          <a:latin typeface="Calibri"/>
                          <a:ea typeface="Calibri"/>
                          <a:cs typeface="Times New Roman"/>
                        </a:rPr>
                        <a:t>крупных и средних предприятий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323 300,0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420 043,2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518 981,2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2.        Оборот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общественного питания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46 938,0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56 940,0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66 648,0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3.        Платные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услуги населения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168 784,6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240 839,8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307 136,1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3.1. бытовые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22 709,6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35 901,0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33 429,0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3.2. транспортные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30 000,0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28 247,2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15 997,0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3.3. связи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16 500,0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69 849,0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95 300,0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3.4. гостиниц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13 560,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9 400,0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13 854,0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3.5. коммунальные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33 647,8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47 187,1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104 630,4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3.6. учреждений </a:t>
                      </a:r>
                      <a:r>
                        <a:rPr lang="ru-RU" sz="1100" i="1" dirty="0">
                          <a:latin typeface="Calibri"/>
                          <a:ea typeface="Calibri"/>
                          <a:cs typeface="Times New Roman"/>
                        </a:rPr>
                        <a:t>культуры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198,7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307,6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413,9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3.7. медицинские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9 660,4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12 621,2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11 955,0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3.8. ветеринарные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3 680,5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4 332,0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5 090,0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3.9. системы </a:t>
                      </a:r>
                      <a:r>
                        <a:rPr lang="ru-RU" sz="1100" i="1" dirty="0">
                          <a:latin typeface="Calibri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9 694,5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13 643,6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9 991,8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i="1" dirty="0" smtClean="0">
                          <a:latin typeface="Calibri"/>
                          <a:ea typeface="Calibri"/>
                          <a:cs typeface="Times New Roman"/>
                        </a:rPr>
                        <a:t>3.10. прочие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29 133,1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Calibri"/>
                          <a:ea typeface="Calibri"/>
                          <a:cs typeface="Times New Roman"/>
                        </a:rPr>
                        <a:t>19 351,1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Calibri"/>
                          <a:ea typeface="Calibri"/>
                          <a:cs typeface="Times New Roman"/>
                        </a:rPr>
                        <a:t>16 475,0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C:\Documents and Settings\Барановская\Рабочий стол\фот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207170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Барановская\Рабочий стол\ФОТО Мун.услуги\P1080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07181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Потребительский рынок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9" name="Рисунок 18" descr="http://im8-tub-ru.yandex.net/i?id=99867996-30-72&amp;n=1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452693" cy="16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228599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По сравнению с 2010 годом оборот розничной торговли снизился на 5,2 % в сопоставимых ценах. Темп роста в сопоставимой оценке оборота общественного питания составил 106,0%.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Темп роста платных услуг населению в сопоставимых ценах – 118,2 %.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071810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По крупным и средним предприятиям розничной торговли прирост оборота к 2010 году – 11,9 %.</a:t>
            </a:r>
          </a:p>
          <a:p>
            <a:endParaRPr lang="ru-RU" sz="16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По состоянию на 01.01.2012 года введены в эксплуатацию аптечные пункты ИП Семеновой О.В. в Красноярском сельском поселении (объем кап. вложений – 263 тыс.руб.) и на трассе Волгоград – Сальск (объем кап. вложений – 800 тыс.руб.)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3" name="Рисунок 12" descr="C:\Documents and Settings\Барановская\Рабочий стол\ФОТО Мун.услуги\P10800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072074"/>
            <a:ext cx="2794588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50017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Потребительский рынок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285992"/>
            <a:ext cx="80724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      Открыт торговый центр «Парус»</a:t>
            </a:r>
          </a:p>
          <a:p>
            <a:r>
              <a:rPr lang="ru-RU" sz="1600" dirty="0" smtClean="0">
                <a:latin typeface="Monotype Corsiva" pitchFamily="66" charset="0"/>
              </a:rPr>
              <a:t>                общей площадью 900 кв.м.</a:t>
            </a:r>
          </a:p>
          <a:p>
            <a:r>
              <a:rPr lang="ru-RU" sz="1600" dirty="0" smtClean="0">
                <a:latin typeface="Monotype Corsiva" pitchFamily="66" charset="0"/>
              </a:rPr>
              <a:t> (объём кап. вложений 4 000 тыс. рублей). </a:t>
            </a: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          Управляющей рынком компанией ООО «Саланг»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          введён в эксплуатацию торговый павильон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         общей площадью более 150 кв.м.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           (объём кап. вложений 2 600 тыс.рублей).</a:t>
            </a:r>
          </a:p>
          <a:p>
            <a:pPr algn="r"/>
            <a:endParaRPr lang="ru-RU" sz="1600" dirty="0" smtClean="0">
              <a:latin typeface="Monotype Corsiva" pitchFamily="66" charset="0"/>
            </a:endParaRPr>
          </a:p>
          <a:p>
            <a:pPr algn="r"/>
            <a:r>
              <a:rPr lang="ru-RU" sz="1600" dirty="0" smtClean="0">
                <a:latin typeface="Monotype Corsiva" pitchFamily="66" charset="0"/>
              </a:rPr>
              <a:t>Управляющей компанией МУП «Колхозный рынок»</a:t>
            </a:r>
          </a:p>
          <a:p>
            <a:pPr algn="r"/>
            <a:r>
              <a:rPr lang="ru-RU" sz="1600" dirty="0" smtClean="0">
                <a:latin typeface="Monotype Corsiva" pitchFamily="66" charset="0"/>
              </a:rPr>
              <a:t> сдан в эксплуатацию павильон на 12 рабочих мест</a:t>
            </a:r>
          </a:p>
          <a:p>
            <a:pPr algn="r"/>
            <a:r>
              <a:rPr lang="ru-RU" sz="1600" dirty="0" smtClean="0">
                <a:latin typeface="Monotype Corsiva" pitchFamily="66" charset="0"/>
              </a:rPr>
              <a:t> (объём кап. вложений 3 860 тыс. рублей).</a:t>
            </a: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" name="Рисунок 9" descr="C:\Documents and Settings\Барановская\Рабочий стол\ТЦ Пару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28614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Барановская\Рабочий стол\Рын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92895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Потребительский рынок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285992"/>
            <a:ext cx="80724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ИП Булановым Д.П. ведётся реконструкция банного комплекса</a:t>
            </a:r>
          </a:p>
          <a:p>
            <a:r>
              <a:rPr lang="ru-RU" sz="1600" dirty="0" smtClean="0">
                <a:latin typeface="Monotype Corsiva" pitchFamily="66" charset="0"/>
              </a:rPr>
              <a:t> (объём кап. вложений 7 000 тыс.рублей).</a:t>
            </a:r>
          </a:p>
          <a:p>
            <a:pPr algn="ctr"/>
            <a:endParaRPr lang="ru-RU" sz="16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Общий объём инвестиций в данную отрасль по району 45 023,0 млн.рублей.</a:t>
            </a: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endParaRPr lang="ru-RU" sz="1600" b="1" dirty="0" smtClean="0">
              <a:latin typeface="Monotype Corsiva" pitchFamily="66" charset="0"/>
            </a:endParaRPr>
          </a:p>
          <a:p>
            <a:pPr algn="ctr"/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41333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В августе 2011 года введена в эксплуатацию гостиница</a:t>
            </a:r>
          </a:p>
          <a:p>
            <a:r>
              <a:rPr lang="ru-RU" sz="1600" dirty="0" smtClean="0">
                <a:latin typeface="Monotype Corsiva" pitchFamily="66" charset="0"/>
              </a:rPr>
              <a:t> «Семь королей» на 17 номеров (30 койко-мест).</a:t>
            </a:r>
          </a:p>
          <a:p>
            <a:r>
              <a:rPr lang="ru-RU" sz="1600" dirty="0" smtClean="0">
                <a:latin typeface="Monotype Corsiva" pitchFamily="66" charset="0"/>
              </a:rPr>
              <a:t> Объём инвестиций по объекту 20 000 тыс.рублей.</a:t>
            </a:r>
          </a:p>
          <a:p>
            <a:pPr algn="ctr"/>
            <a:endParaRPr lang="ru-RU" sz="1600" dirty="0" smtClean="0">
              <a:latin typeface="Monotype Corsiva" pitchFamily="66" charset="0"/>
            </a:endParaRPr>
          </a:p>
          <a:p>
            <a:pPr algn="r"/>
            <a:r>
              <a:rPr lang="ru-RU" sz="1600" dirty="0" smtClean="0">
                <a:latin typeface="Monotype Corsiva" pitchFamily="66" charset="0"/>
              </a:rPr>
              <a:t>При гостинице открыто кафе «Бульвар»</a:t>
            </a:r>
          </a:p>
          <a:p>
            <a:pPr algn="r"/>
            <a:r>
              <a:rPr lang="ru-RU" sz="1600" dirty="0" smtClean="0">
                <a:latin typeface="Monotype Corsiva" pitchFamily="66" charset="0"/>
              </a:rPr>
              <a:t> на 32 посадочных места (объём кап. вложений 5 000 тыс.рублей).</a:t>
            </a:r>
          </a:p>
          <a:p>
            <a:r>
              <a:rPr lang="ru-RU" sz="1600" dirty="0" smtClean="0">
                <a:latin typeface="Monotype Corsiva" pitchFamily="66" charset="0"/>
              </a:rPr>
              <a:t>				</a:t>
            </a:r>
          </a:p>
          <a:p>
            <a:r>
              <a:rPr lang="ru-RU" sz="1600" dirty="0" smtClean="0">
                <a:latin typeface="Monotype Corsiva" pitchFamily="66" charset="0"/>
              </a:rPr>
              <a:t>                                                                  В 2011 году сдана в эксплуатацию «Пивная лавка» (объём кап.</a:t>
            </a:r>
          </a:p>
          <a:p>
            <a:r>
              <a:rPr lang="ru-RU" sz="1600" dirty="0" smtClean="0">
                <a:latin typeface="Monotype Corsiva" pitchFamily="66" charset="0"/>
              </a:rPr>
              <a:t>                                                                    вложений 1 500 тыс.рублей).</a:t>
            </a:r>
          </a:p>
        </p:txBody>
      </p:sp>
      <p:pic>
        <p:nvPicPr>
          <p:cNvPr id="13" name="Рисунок 12" descr="C:\Documents and Settings\Барановская\Рабочий стол\ФОТО Мун.услуги\P10800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2489723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Барановская\Рабочий стол\ФОТО Мун.услуги\P10800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86"/>
            <a:ext cx="2409825" cy="13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Барановская\Рабочий стол\ФОТО Мун.услуги\P10800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29132"/>
            <a:ext cx="221457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Административная реформа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357430"/>
            <a:ext cx="76438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На  начало 2012 года в перечень муниципальных услуг (функций), предоставляемых органами местного самоуправления Котельниковского муниципального района, включено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43 муниципальные услуги, из них 9 – предоставляемых муниципальными учреждениями,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34 – администрацией Котельниковского муниципального района.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В Региональном Реестре размещено 24 муниципальные услуги, из которых 7 оказываются муниципальными учреждениями. На 20 муниципальных услуг разработаны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и опубликованы на сайте административные регламенты.</a:t>
            </a:r>
          </a:p>
          <a:p>
            <a:r>
              <a:rPr lang="ru-RU" sz="1600" dirty="0" smtClean="0">
                <a:latin typeface="Monotype Corsiva" pitchFamily="66" charset="0"/>
              </a:rPr>
              <a:t>В перечне услуг, оказываемых муниципальными учреждениями и иными организациями, в которых размещается муниципальное задание (заказ), выполняемое за счёт средств местного бюджета Котельниковского муниципального района 13 услуг, это: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Monotype Corsiva" pitchFamily="66" charset="0"/>
              </a:rPr>
              <a:t>4 услуги отдела образования и молодёжной политики;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Monotype Corsiva" pitchFamily="66" charset="0"/>
              </a:rPr>
              <a:t>1 услуга отдела реализации молодёжных программ;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Monotype Corsiva" pitchFamily="66" charset="0"/>
              </a:rPr>
              <a:t>4 услуги отдела культуры;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Monotype Corsiva" pitchFamily="66" charset="0"/>
              </a:rPr>
              <a:t>1 услуга отдела физической культуры и спорта;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Monotype Corsiva" pitchFamily="66" charset="0"/>
              </a:rPr>
              <a:t>3 услуги МУЗ «Котельниковская ЦРБ».</a:t>
            </a:r>
          </a:p>
          <a:p>
            <a:r>
              <a:rPr lang="ru-RU" sz="1600" dirty="0" smtClean="0">
                <a:latin typeface="Monotype Corsiva" pitchFamily="66" charset="0"/>
              </a:rPr>
              <a:t>На все услуги разработаны и утверждены стандарты предоставления услуги.</a:t>
            </a:r>
          </a:p>
          <a:p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2" name="Рисунок 11" descr="C:\Documents and Settings\Барановская\Рабочий стол\Бассей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72008"/>
            <a:ext cx="194310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714488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Географическое положение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429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1600" dirty="0" smtClean="0">
                <a:latin typeface="Monotype Corsiva" pitchFamily="66" charset="0"/>
              </a:rPr>
              <a:t>Котельниковский муниципальный район (административный центр г. Котельниково) находится на юге Волгоградской области, граничит с Ростовской областью и республикой Калмыкия; на северо-востоке с Октябрьским районом, на северо-западе по Цимлянскому водохранилищу с Чернышковским районом. Площадь района составляет 347,1тыс.га.-это 3,08 % от общей площади области. Расстояние от Котельниково до Волгограда -220 километров. Административный центр - г.Котельниково.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На территории района расположены Котельниковское городское поселение и 15 сельских поселений, которые объединяют 35 населенных пунктов с численностью населения– 36,5 тыс. чел. Население района представляют более 55 национальностей.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26" name="Picture 2" descr="ОСВЕЩЕНИЕ ДОРОГ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2643206" cy="22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арановская\Рабочий стол\наци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0"/>
            <a:ext cx="221839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Барановская\Рабочий стол\национальност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72008"/>
            <a:ext cx="2286016" cy="207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Формирование муниципального заказа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500306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Monotype Corsiva" pitchFamily="66" charset="0"/>
              </a:rPr>
              <a:t>Одной из важнейших задач Администрации Котельниковского муниципального района является достижение повсеместной экономии средств муниципального бюджета, а также обеспечение приоритетности  финансирования муниципальных нужд.</a:t>
            </a:r>
          </a:p>
          <a:p>
            <a:pPr algn="just"/>
            <a:r>
              <a:rPr lang="ru-RU" sz="1400" dirty="0" smtClean="0">
                <a:latin typeface="Monotype Corsiva" pitchFamily="66" charset="0"/>
              </a:rPr>
              <a:t>Одним из инструментов возможной реализации такой задачи служит конкурсное  размещение муниципального заказа. Согласно этому подходу, распределение ресурсов, направляемых на финансирование централизованных закупок, материально-технического  обеспечения, инвестиций, предусмотренных статьями бюджета финансового года, происходит путём проведения торгов, в основе которых лежит принцип обеспечения свободной конкуренции.</a:t>
            </a:r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714348" y="4214818"/>
          <a:ext cx="321469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720" y="5786454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Котировка цены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5000636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Открытый конкурс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6050" y="4786322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Открытый аукцион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54292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Открытый аукцион в электронной форме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0662" y="4214818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Динамика общей суммы закупок, млн.руб.</a:t>
            </a:r>
            <a:endParaRPr lang="ru-RU" sz="1000" b="1" dirty="0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4610100" y="4429132"/>
          <a:ext cx="453390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786182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29058" y="15001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Финансирование целевых программ за 2011 г. по источникам, млн. руб.</a:t>
            </a:r>
            <a:endParaRPr lang="ru-RU" sz="1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07181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143380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Мониторинг неэффективных расходов</a:t>
            </a:r>
            <a:endParaRPr lang="ru-RU" sz="1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442913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Продолжается реализация мероприятий Программы Администрации Котельниковского муниципального района по повышению эффективности бюджетных расходов. За 2011 год в сфере общего образования объём неэффективных расходов составил 75,1 млн.руб. (за аналогичный период 2010 года – 51,8 млн.руб.), в том числе на управление кадровыми ресурсами – 58,4 млн.руб.; в связи с низкой наполняемостью классов – 16,7 млн.руб.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В 2011 году проведена реорганизация девяти начальных малокомплектных школ района в форме присоединения к средним общеобразовательным школам.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 сфере здравоохранения неэффективные расходы сложились по скорой  медицинской помощи в объёме 0,879 млн.руб.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3286116" y="1643050"/>
          <a:ext cx="550072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Социальная поддержка населения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714348" y="2500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C:\Documents and Settings\Барановская\Рабочий стол\ФОТО Мун.услуги\P1080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57430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Барановская\Рабочий стол\ФОТО Мун.услуги\P1080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256"/>
            <a:ext cx="335758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Пенсионное обеспечение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71538" y="42148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2214554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По состоянию на 01.01.2012 года численность пенсионеров в Котельниковском муниципальном районе, по данным Пенсионного фонда, составляет 9 501 человек (за аналогичный период 2010 года – 9 563 человека), в том числе в городе – 5 466 человек; в сельской местности – 4 035 человек). Средний размер пенсии составил 7 220 рублей, что на 8,4 % выше по сравнению с аналогичным периодом 2010 года.</a:t>
            </a:r>
          </a:p>
          <a:p>
            <a:r>
              <a:rPr lang="ru-RU" sz="1600" dirty="0" smtClean="0">
                <a:latin typeface="Monotype Corsiva" pitchFamily="66" charset="0"/>
              </a:rPr>
              <a:t>   План доходов Пенсионного фонда на 2011 год определён в сумме 237,7 млн. руб. , за отчётный период его выполнение составило 116 %.   Обеспеченность Пенсионного фонда собственными средствами на выплату пенсий составляет 31,06 %.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26" name="Picture 2" descr="http://im2-tub-ru.yandex.net/i?id=78366288-41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2" y="4143380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Здравоохранение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Monotype Corsiva" pitchFamily="66" charset="0"/>
              </a:rPr>
              <a:t>МБУЗ «Котельниковская ЦРБ» имеет в своём составе </a:t>
            </a:r>
            <a:r>
              <a:rPr lang="ru-RU" sz="1600" dirty="0" smtClean="0">
                <a:latin typeface="Monotype Corsiva" pitchFamily="66" charset="0"/>
              </a:rPr>
              <a:t>следующие структурные подразделения: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Стационар на 230 койко-мест с отделениями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хирургическое – на 60 койко-мест;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терапевтическое – на 60 койко-мест;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детское – на 30 койко-мест;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гинекологическое – на 30 койко-мест;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акушерское – на 30 койко-мест;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инфекционное – на 20 койко-мест.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Выпасновская участковая больница на 30 койко-мест и 12 посещений;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Районная поликлиника на 100  посещений в смену;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Врачебные амбулатории – 2 (Генераловская на 12 посещений и Красноярская на 18 посещений);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ФАП – 23.</a:t>
            </a:r>
          </a:p>
          <a:p>
            <a:r>
              <a:rPr lang="ru-RU" sz="1600" u="sng" dirty="0" smtClean="0">
                <a:latin typeface="Monotype Corsiva" pitchFamily="66" charset="0"/>
              </a:rPr>
              <a:t>За 2011 год пролечено:                        </a:t>
            </a:r>
            <a:r>
              <a:rPr lang="ru-RU" sz="1600" dirty="0" smtClean="0">
                <a:latin typeface="Monotype Corsiva" pitchFamily="66" charset="0"/>
              </a:rPr>
              <a:t>в стационаре  дневного пребывания – 1 364 пациента;</a:t>
            </a:r>
          </a:p>
          <a:p>
            <a:r>
              <a:rPr lang="ru-RU" sz="1600" dirty="0" smtClean="0">
                <a:latin typeface="Monotype Corsiva" pitchFamily="66" charset="0"/>
              </a:rPr>
              <a:t>			круглосуточного пребывания – 5 525 пациентов;</a:t>
            </a:r>
          </a:p>
          <a:p>
            <a:r>
              <a:rPr lang="ru-RU" sz="1600" dirty="0" smtClean="0">
                <a:latin typeface="Monotype Corsiva" pitchFamily="66" charset="0"/>
              </a:rPr>
              <a:t>		                     по поликлинике – 160,1 тыс. посещений;</a:t>
            </a:r>
          </a:p>
          <a:p>
            <a:r>
              <a:rPr lang="ru-RU" sz="1600" dirty="0" smtClean="0">
                <a:latin typeface="Monotype Corsiva" pitchFamily="66" charset="0"/>
              </a:rPr>
              <a:t>                                                              вызовов скорой медицинской помощи – 13 959.</a:t>
            </a:r>
          </a:p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2050" name="Picture 2" descr="http://im5-tub-ru.yandex.net/i?id=311600741-67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Барановская\Рабочий стол\ФОТО Мун.услуги\P1080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250431" cy="146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Здравоохранение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214554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Кассовые расходы по средствам ОМС по выставленным счетам за оказанные медицинские услуги в 2011 году составили 59,8 млн. рублей, из них 7,4 млн. рублей направлено на приобретение материальных запасов (медикаменты, перевязочные средства, продукты питания, мягкий инвентарь и т.д.).</a:t>
            </a:r>
          </a:p>
          <a:p>
            <a:r>
              <a:rPr lang="ru-RU" sz="1600" dirty="0" smtClean="0">
                <a:latin typeface="Monotype Corsiva" pitchFamily="66" charset="0"/>
              </a:rPr>
              <a:t>В рамках модернизации здравоохранения</a:t>
            </a:r>
          </a:p>
          <a:p>
            <a:r>
              <a:rPr lang="ru-RU" sz="1600" dirty="0" smtClean="0">
                <a:latin typeface="Monotype Corsiva" pitchFamily="66" charset="0"/>
              </a:rPr>
              <a:t> за 2011 год направлено 1,8 млн. рублей на</a:t>
            </a:r>
          </a:p>
          <a:p>
            <a:r>
              <a:rPr lang="ru-RU" sz="1600" dirty="0" smtClean="0">
                <a:latin typeface="Monotype Corsiva" pitchFamily="66" charset="0"/>
              </a:rPr>
              <a:t> реализацию мероприятий по повышению</a:t>
            </a:r>
          </a:p>
          <a:p>
            <a:r>
              <a:rPr lang="ru-RU" sz="1600" dirty="0" smtClean="0">
                <a:latin typeface="Monotype Corsiva" pitchFamily="66" charset="0"/>
              </a:rPr>
              <a:t> доступности амбулаторно-поликлинической помощи.</a:t>
            </a:r>
          </a:p>
          <a:p>
            <a:r>
              <a:rPr lang="ru-RU" sz="1600" dirty="0" smtClean="0">
                <a:latin typeface="Monotype Corsiva" pitchFamily="66" charset="0"/>
              </a:rPr>
              <a:t>От предпринимательской и иной приносящей доход</a:t>
            </a:r>
          </a:p>
          <a:p>
            <a:r>
              <a:rPr lang="ru-RU" sz="1600" dirty="0" smtClean="0">
                <a:latin typeface="Monotype Corsiva" pitchFamily="66" charset="0"/>
              </a:rPr>
              <a:t> деятельности получено 8,9 млн. рублей.</a:t>
            </a:r>
          </a:p>
          <a:p>
            <a:r>
              <a:rPr lang="ru-RU" sz="1600" dirty="0" smtClean="0">
                <a:latin typeface="Monotype Corsiva" pitchFamily="66" charset="0"/>
              </a:rPr>
              <a:t>Сумма освоенных за 2011 год средств по муниципальной</a:t>
            </a:r>
          </a:p>
          <a:p>
            <a:r>
              <a:rPr lang="ru-RU" sz="1600" dirty="0" smtClean="0">
                <a:latin typeface="Monotype Corsiva" pitchFamily="66" charset="0"/>
              </a:rPr>
              <a:t> целевой программе «Предупреждение и борьба с  социально-значимыми заболеваниями» составила</a:t>
            </a:r>
          </a:p>
          <a:p>
            <a:r>
              <a:rPr lang="ru-RU" sz="1600" dirty="0" smtClean="0">
                <a:latin typeface="Monotype Corsiva" pitchFamily="66" charset="0"/>
              </a:rPr>
              <a:t> 5 3 85,7 тыс. рублей.</a:t>
            </a:r>
          </a:p>
          <a:p>
            <a:r>
              <a:rPr lang="ru-RU" sz="1600" dirty="0" smtClean="0">
                <a:latin typeface="Monotype Corsiva" pitchFamily="66" charset="0"/>
              </a:rPr>
              <a:t>Расходы на ремонт стационара и поликлиники составили 5 998,3 тыс. рублей. </a:t>
            </a:r>
          </a:p>
          <a:p>
            <a:r>
              <a:rPr lang="ru-RU" sz="1600" dirty="0" smtClean="0">
                <a:latin typeface="Monotype Corsiva" pitchFamily="66" charset="0"/>
              </a:rPr>
              <a:t>В течение 2011 года на выполнение мероприятий национального проекта «Здравоохранение» поступило средств  федерального бюджета, областного и районного бюджетов в объёме 15,5 млн. рублей, что  составляет 80,2 % от уровня 2010 года. Большая часть средств направлена на совершенствование  медицинской помощи матерям и детям.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143504" y="2928934"/>
          <a:ext cx="3705225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285992"/>
            <a:ext cx="80010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В образовательной сети района по состоянию на 01.01.2012 г. функционирует</a:t>
            </a:r>
          </a:p>
          <a:p>
            <a:r>
              <a:rPr lang="ru-RU" sz="1600" b="1" dirty="0" smtClean="0">
                <a:latin typeface="Monotype Corsiva" pitchFamily="66" charset="0"/>
              </a:rPr>
              <a:t>48 образовательных учреждений: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средних общеобразовательных учреждений – 19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основных общеобразовательных учреждений – 4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центр образования – 1</a:t>
            </a:r>
          </a:p>
          <a:p>
            <a:r>
              <a:rPr lang="ru-RU" sz="1600" u="sng" dirty="0" smtClean="0">
                <a:latin typeface="Monotype Corsiva" pitchFamily="66" charset="0"/>
              </a:rPr>
              <a:t>11 дошкольных образовательных учреждений: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в городе – 7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на селе – 4</a:t>
            </a:r>
          </a:p>
          <a:p>
            <a:r>
              <a:rPr lang="ru-RU" sz="1600" u="sng" dirty="0" smtClean="0">
                <a:latin typeface="Monotype Corsiva" pitchFamily="66" charset="0"/>
              </a:rPr>
              <a:t>4 учреждения дополнительного образования детей: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детский экологический центр – 1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центр детского творчества – 1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детско-юношеская спортивная школа – 1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Monotype Corsiva" pitchFamily="66" charset="0"/>
              </a:rPr>
              <a:t>детский образовательно-оздоровительный спортивный центр - 1</a:t>
            </a:r>
          </a:p>
          <a:p>
            <a:endParaRPr lang="ru-RU" dirty="0"/>
          </a:p>
        </p:txBody>
      </p:sp>
      <p:pic>
        <p:nvPicPr>
          <p:cNvPr id="19" name="Рисунок 18" descr="C:\Documents and Settings\Барановская\Рабочий стол\Строительство и благоустройство.ФОК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248126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Образование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21455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Численность обучающихся в учреждениях общего образования – 3 466 человек: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Monotype Corsiva" pitchFamily="66" charset="0"/>
              </a:rPr>
              <a:t>в школах города – 1 995;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Monotype Corsiva" pitchFamily="66" charset="0"/>
              </a:rPr>
              <a:t>в сельских образовательных учреждениях – 1 433;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Monotype Corsiva" pitchFamily="66" charset="0"/>
              </a:rPr>
              <a:t>в Центре образования – 38.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571472" y="3643314"/>
          <a:ext cx="44291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 descr="C:\Documents and Settings\Барановская\Мои документы\Мои рисунки\Рынок. СОШ № 1\Рынок. СОШ № 1 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Образование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214554"/>
            <a:ext cx="4500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Котельниковском районе осуществляют образовательную деятельность 11 дошкольных образовательных учреждений: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Monotype Corsiva" pitchFamily="66" charset="0"/>
              </a:rPr>
              <a:t>в городе – 7;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Monotype Corsiva" pitchFamily="66" charset="0"/>
              </a:rPr>
              <a:t>на селе – 4.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2011 году начали свою деятельность  детский сад «Колокольчик» на 120 мест и детский сад «Казачок» в станице Пугачёвской на 40 мест.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Дошкольные образовательные учреждения посещают 993 воспитанника. Охват дошкольным образованием составляет 37 %. По состоянию на 01.01.2012 года численность детей, стоящих в очереди на устройство в дошкольные учреждения – 394 ребёнка.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2" name="Рисунок 11" descr="C:\Documents and Settings\Барановская\Мои документы\Мои рисунки\Красноярский детский сад\P10005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724150" cy="204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Documents and Settings\Барановская\Мои документы\Мои рисунки\Фото к докладу Главы на августовскую конференцию\Открытие детского сада Казачок\Троица-12.06.2011 3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256"/>
            <a:ext cx="292895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ходе реализации приоритетного национального проекта </a:t>
            </a:r>
          </a:p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«Образование»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21468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течение 2011 года на выполнение мероприятий данного национального проекта поступило средств из федерального, областного и муниципального бюджетов 13,5 млн. рублей (к уровню прошлого года составляет 45,8 %). 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500430" y="38576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714488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Географическое положение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429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1600" dirty="0" smtClean="0">
                <a:latin typeface="Monotype Corsiva" pitchFamily="66" charset="0"/>
              </a:rPr>
              <a:t>Котельниковский  район расположен на плоском водоразделе западного уклона Ергеней центрального и северо-восточного водораздела Сальской гряды (р. Сал). Южной частью границы Котельниковского района является фарватер р. Карасал. Район расположен не на Восточно-европейской платформе, а на молодой Скифской плите. Для Котельниковского района характерны зимой частые оттепели, которые казаки называют «окнами». Это крайний юг Волгоградской области от 15 м до 180 м над уровнем моря. Что примечательно, в районе реки Карасал находится самый южный пункт Волгоградской области - Кошара Греков (Котельниковский район). Необычен рельеф Котельниковского района, эта территория относится к началу Сальских степей.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" name="Рисунок 9" descr="C:\Documents and Settings\Барановская\Рабочий стол\пейзаж район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2752732" cy="224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Барановская\Рабочий стол\Пугачёвская 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9530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Барановская\Рабочий стол\Пугачёвская 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22" y="5072050"/>
            <a:ext cx="221457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Барановская\Рабочий стол\P10300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86256"/>
            <a:ext cx="235742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Модернизация системы</a:t>
            </a:r>
          </a:p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общего образования Волгоградской области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257174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рамках постановления Администрации Волгоградской области от 15.08.2011 г. № 435-п «Об утверждении порядка осуществления в 2011 году расходов областного бюджета на модернизацию системы общего образования Волгоградской области» в текущем году образовательным учреждениям района выделено 5 340,6 тыс.рублей, которые направлены на: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000100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Рисунок 19" descr="C:\Documents and Settings\Барановская\Рабочий стол\фото для книги\Образование. Лучший кабинет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86190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 ходе реализации приоритетного национального проекта </a:t>
            </a:r>
          </a:p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«Образование»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14324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За счёт средств  местного  бюджета выполнены ремонтные работы в образовательных учреждениях на общую сумму 6 684,2 тыс.рублей, в том числе основные из них на ремонт теплотрасс и замену систем отопления школ: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429124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 descr="http://im0-tub-ru.yandex.net/i?id=551654746-29-72&amp;n=1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14351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4-tub-ru.yandex.net/i?id=344779669-28-72&amp;n=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660" y="4214817"/>
            <a:ext cx="1810952" cy="124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Физкультура и Спорт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2071678"/>
            <a:ext cx="78581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В Котельниковском муниципальном районе в 2011 году  согласно </a:t>
            </a:r>
            <a:r>
              <a:rPr lang="ru-RU" sz="1600" dirty="0" smtClean="0">
                <a:latin typeface="Monotype Corsiva" pitchFamily="66" charset="0"/>
              </a:rPr>
              <a:t>плана  </a:t>
            </a:r>
            <a:r>
              <a:rPr lang="ru-RU" sz="1600" dirty="0" smtClean="0">
                <a:latin typeface="Monotype Corsiva" pitchFamily="66" charset="0"/>
              </a:rPr>
              <a:t>мероприятий проведено 78 спортивных </a:t>
            </a:r>
            <a:r>
              <a:rPr lang="ru-RU" sz="1600" dirty="0" smtClean="0">
                <a:latin typeface="Monotype Corsiva" pitchFamily="66" charset="0"/>
              </a:rPr>
              <a:t>соревнований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районного уровня. Соревнования проходили по следующим видам спорта: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Футбол, </a:t>
            </a:r>
            <a:r>
              <a:rPr lang="ru-RU" sz="1400" dirty="0" smtClean="0">
                <a:latin typeface="Monotype Corsiva" pitchFamily="66" charset="0"/>
              </a:rPr>
              <a:t>мини-футбол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Волейбол, пляжный волейбол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Баскетбол</a:t>
            </a:r>
            <a:r>
              <a:rPr lang="ru-RU" sz="1400" dirty="0" smtClean="0">
                <a:latin typeface="Monotype Corsiva" pitchFamily="66" charset="0"/>
              </a:rPr>
              <a:t>, стритбол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Настольный теннис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Армспорт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Шахматы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Шашки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Русская </a:t>
            </a:r>
            <a:r>
              <a:rPr lang="ru-RU" sz="1400" dirty="0" smtClean="0">
                <a:latin typeface="Monotype Corsiva" pitchFamily="66" charset="0"/>
              </a:rPr>
              <a:t>лапта</a:t>
            </a:r>
            <a:endParaRPr lang="ru-RU" sz="1400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Monotype Corsiva" pitchFamily="66" charset="0"/>
              </a:rPr>
              <a:t>Гиревой спорт</a:t>
            </a:r>
          </a:p>
          <a:p>
            <a:pPr algn="just"/>
            <a:endParaRPr lang="ru-RU" sz="1600" dirty="0" smtClean="0">
              <a:latin typeface="Monotype Corsiva" pitchFamily="66" charset="0"/>
            </a:endParaRPr>
          </a:p>
          <a:p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20" name="Рисунок 19" descr="C:\Documents and Settings\Барановская\Рабочий стол\Фото Спорт\10 больша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228975" cy="242173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357818" y="5214950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На областной сельской спартакиаде в номинации «Мама, папа и я – спортивная семья», </a:t>
            </a:r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семья</a:t>
            </a:r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 Аникеевых заняла 2 место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4214818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В 2011 году  в районе начали развиваться: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Monotype Corsiva" pitchFamily="66" charset="0"/>
              </a:rPr>
              <a:t>иокусинкай, бокс, парашютный спорт, конный спорт, бильярдный спорт, пауэрлифтинг.</a:t>
            </a:r>
            <a:endParaRPr lang="ru-RU" dirty="0"/>
          </a:p>
        </p:txBody>
      </p:sp>
      <p:pic>
        <p:nvPicPr>
          <p:cNvPr id="26" name="Рисунок 25" descr="http://im0-tub-ru.yandex.net/i?id=559582239-30-72&amp;n=1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286388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Физкультура и Спорт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714488"/>
            <a:ext cx="8643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u="sng" dirty="0" smtClean="0">
              <a:latin typeface="Monotype Corsiva" pitchFamily="66" charset="0"/>
            </a:endParaRP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Футбол</a:t>
            </a:r>
            <a:r>
              <a:rPr lang="ru-RU" sz="1600" u="sng" dirty="0" smtClean="0">
                <a:latin typeface="Monotype Corsiva" pitchFamily="66" charset="0"/>
              </a:rPr>
              <a:t>, мини-футбол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- зональная </a:t>
            </a:r>
            <a:r>
              <a:rPr lang="ru-RU" sz="1600" dirty="0" smtClean="0">
                <a:latin typeface="Monotype Corsiva" pitchFamily="66" charset="0"/>
              </a:rPr>
              <a:t>спартакиада сельской молодежи </a:t>
            </a:r>
            <a:endParaRPr lang="ru-RU" sz="1600" dirty="0" smtClean="0"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по </a:t>
            </a:r>
            <a:r>
              <a:rPr lang="ru-RU" sz="1600" dirty="0" smtClean="0">
                <a:latin typeface="Monotype Corsiva" pitchFamily="66" charset="0"/>
              </a:rPr>
              <a:t>мини-футболу – 2 место</a:t>
            </a:r>
            <a:r>
              <a:rPr lang="ru-RU" sz="1600" dirty="0" smtClean="0">
                <a:latin typeface="Monotype Corsiva" pitchFamily="66" charset="0"/>
              </a:rPr>
              <a:t>;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финал – 8 место</a:t>
            </a:r>
          </a:p>
          <a:p>
            <a:pPr algn="just"/>
            <a:endParaRPr lang="ru-RU" sz="1600" dirty="0" smtClean="0">
              <a:latin typeface="Monotype Corsiva" pitchFamily="66" charset="0"/>
            </a:endParaRP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Волейбол</a:t>
            </a:r>
            <a:r>
              <a:rPr lang="ru-RU" sz="1600" u="sng" dirty="0" smtClean="0">
                <a:latin typeface="Monotype Corsiva" pitchFamily="66" charset="0"/>
              </a:rPr>
              <a:t>, пляжный волейбол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Monotype Corsiva" pitchFamily="66" charset="0"/>
              </a:rPr>
              <a:t> в </a:t>
            </a:r>
            <a:r>
              <a:rPr lang="ru-RU" sz="1600" dirty="0" smtClean="0">
                <a:latin typeface="Monotype Corsiva" pitchFamily="66" charset="0"/>
              </a:rPr>
              <a:t>зональных областных соревнованиях </a:t>
            </a:r>
            <a:r>
              <a:rPr lang="ru-RU" sz="1600" dirty="0" smtClean="0">
                <a:latin typeface="Monotype Corsiva" pitchFamily="66" charset="0"/>
              </a:rPr>
              <a:t>мужчины </a:t>
            </a:r>
            <a:r>
              <a:rPr lang="ru-RU" sz="1600" dirty="0" smtClean="0">
                <a:latin typeface="Monotype Corsiva" pitchFamily="66" charset="0"/>
              </a:rPr>
              <a:t>заняли 1 место</a:t>
            </a:r>
            <a:r>
              <a:rPr lang="ru-RU" sz="1600" dirty="0" smtClean="0">
                <a:latin typeface="Monotype Corsiva" pitchFamily="66" charset="0"/>
              </a:rPr>
              <a:t>,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женщины 2 место; финал – </a:t>
            </a:r>
            <a:r>
              <a:rPr lang="ru-RU" sz="1600" dirty="0" smtClean="0">
                <a:latin typeface="Monotype Corsiva" pitchFamily="66" charset="0"/>
              </a:rPr>
              <a:t>мужчины 4 место, женщины 5 место                              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- финал </a:t>
            </a:r>
            <a:r>
              <a:rPr lang="ru-RU" sz="1600" dirty="0" smtClean="0">
                <a:latin typeface="Monotype Corsiva" pitchFamily="66" charset="0"/>
              </a:rPr>
              <a:t>спартакиады сельской молодёжи по пляжному волейболу – </a:t>
            </a:r>
            <a:endParaRPr lang="ru-RU" sz="1600" dirty="0" smtClean="0"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  </a:t>
            </a:r>
            <a:r>
              <a:rPr lang="ru-RU" sz="1600" dirty="0" smtClean="0">
                <a:latin typeface="Monotype Corsiva" pitchFamily="66" charset="0"/>
              </a:rPr>
              <a:t>мужчины </a:t>
            </a:r>
            <a:r>
              <a:rPr lang="ru-RU" sz="1600" dirty="0" smtClean="0">
                <a:latin typeface="Monotype Corsiva" pitchFamily="66" charset="0"/>
              </a:rPr>
              <a:t>10 </a:t>
            </a:r>
            <a:r>
              <a:rPr lang="ru-RU" sz="1600" dirty="0" smtClean="0">
                <a:latin typeface="Monotype Corsiva" pitchFamily="66" charset="0"/>
              </a:rPr>
              <a:t>место</a:t>
            </a:r>
            <a:endParaRPr lang="ru-RU" sz="1600" dirty="0" smtClean="0">
              <a:latin typeface="Monotype Corsiva" pitchFamily="66" charset="0"/>
            </a:endParaRP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Баскетбол</a:t>
            </a:r>
            <a:endParaRPr lang="ru-RU" sz="1600" u="sng" dirty="0" smtClean="0"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финальных областных </a:t>
            </a:r>
            <a:r>
              <a:rPr lang="ru-RU" sz="1600" dirty="0" smtClean="0">
                <a:latin typeface="Monotype Corsiva" pitchFamily="66" charset="0"/>
              </a:rPr>
              <a:t>соревнованиях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юноши </a:t>
            </a:r>
            <a:r>
              <a:rPr lang="ru-RU" sz="1600" dirty="0" smtClean="0">
                <a:latin typeface="Monotype Corsiva" pitchFamily="66" charset="0"/>
              </a:rPr>
              <a:t>заняли 1 место, девушки 2 место</a:t>
            </a: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Настольный </a:t>
            </a:r>
            <a:r>
              <a:rPr lang="ru-RU" sz="1600" u="sng" dirty="0" smtClean="0">
                <a:latin typeface="Monotype Corsiva" pitchFamily="66" charset="0"/>
              </a:rPr>
              <a:t>теннис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рамках спартакиады </a:t>
            </a:r>
            <a:r>
              <a:rPr lang="ru-RU" sz="1600" dirty="0" smtClean="0">
                <a:latin typeface="Monotype Corsiva" pitchFamily="66" charset="0"/>
              </a:rPr>
              <a:t>школьников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п</a:t>
            </a:r>
            <a:r>
              <a:rPr lang="ru-RU" sz="1600" dirty="0" smtClean="0">
                <a:latin typeface="Monotype Corsiva" pitchFamily="66" charset="0"/>
              </a:rPr>
              <a:t>роведены </a:t>
            </a:r>
            <a:r>
              <a:rPr lang="ru-RU" sz="1600" dirty="0" smtClean="0">
                <a:latin typeface="Monotype Corsiva" pitchFamily="66" charset="0"/>
              </a:rPr>
              <a:t>районные соревнования в которых приняли </a:t>
            </a:r>
            <a:r>
              <a:rPr lang="ru-RU" sz="1600" dirty="0" smtClean="0">
                <a:latin typeface="Monotype Corsiva" pitchFamily="66" charset="0"/>
              </a:rPr>
              <a:t>участие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20 </a:t>
            </a:r>
            <a:r>
              <a:rPr lang="ru-RU" sz="1600" dirty="0" smtClean="0">
                <a:latin typeface="Monotype Corsiva" pitchFamily="66" charset="0"/>
              </a:rPr>
              <a:t>команд с количеством участников более 100 человек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зональные соревнования сельской спартакиады – 3 место</a:t>
            </a:r>
          </a:p>
          <a:p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2" name="Рисунок 11" descr="http://im0-tub-ru.yandex.net/i?id=298013141-15-72&amp;n=1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00240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Рисунок 17" descr="http://im6-tub-ru.yandex.net/i?id=11230028-42-72&amp;n=1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214686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" name="Рисунок 18" descr="http://im7-tub-ru.yandex.net/i?id=20740087-46-72&amp;n=17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214818"/>
            <a:ext cx="942975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" name="Рисунок 19" descr="http://im0-tub-ru.yandex.net/i?id=257087969-14-72&amp;n=17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5072074"/>
            <a:ext cx="217170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Физкультура и Спорт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71475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u="sng" dirty="0" smtClean="0">
              <a:latin typeface="Monotype Corsiva" pitchFamily="66" charset="0"/>
            </a:endParaRPr>
          </a:p>
          <a:p>
            <a:pPr algn="just"/>
            <a:endParaRPr lang="ru-RU" sz="1600" u="sng" dirty="0" smtClean="0">
              <a:latin typeface="Monotype Corsiva" pitchFamily="66" charset="0"/>
            </a:endParaRPr>
          </a:p>
          <a:p>
            <a:pPr algn="just"/>
            <a:endParaRPr lang="ru-RU" sz="1600" u="sng" dirty="0" smtClean="0">
              <a:latin typeface="Monotype Corsiva" pitchFamily="66" charset="0"/>
            </a:endParaRP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Армспорт</a:t>
            </a:r>
            <a:endParaRPr lang="ru-RU" sz="1600" u="sng" dirty="0" smtClean="0">
              <a:latin typeface="Monotype Corsiva" pitchFamily="66" charset="0"/>
            </a:endParaRP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сельской областной спартакиаде в своей весовой категории Генералов Петр занял 2 место, Буланов Денис 3 место, Косарев Константин 3 место, Редкозубов Евгений 1 место, Рабаданов Арсен 1 место, Котоврасова Наталья 1 место, Ромазанова Елена 4 место;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командном зачете – 1 общекомандное место в области</a:t>
            </a: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Шахматы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зональные соревнования сельской спартакиады – 3 место</a:t>
            </a:r>
          </a:p>
          <a:p>
            <a:pPr algn="just"/>
            <a:r>
              <a:rPr lang="ru-RU" sz="1600" u="sng" dirty="0" smtClean="0">
                <a:latin typeface="Monotype Corsiva" pitchFamily="66" charset="0"/>
              </a:rPr>
              <a:t>Шашки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чемпионате ЮФО Андриуца И.М. вошел в десятку </a:t>
            </a:r>
            <a:r>
              <a:rPr lang="ru-RU" sz="1600" dirty="0" smtClean="0">
                <a:latin typeface="Monotype Corsiva" pitchFamily="66" charset="0"/>
              </a:rPr>
              <a:t>сильнейших</a:t>
            </a:r>
            <a:endParaRPr lang="ru-RU" sz="1600" dirty="0" smtClean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78592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Monotype Corsiva" pitchFamily="66" charset="0"/>
              </a:rPr>
              <a:t>Русская лапта </a:t>
            </a:r>
          </a:p>
          <a:p>
            <a:r>
              <a:rPr lang="ru-RU" sz="1600" dirty="0" smtClean="0">
                <a:latin typeface="Monotype Corsiva" pitchFamily="66" charset="0"/>
              </a:rPr>
              <a:t>в зональных соревнованиях сельской </a:t>
            </a:r>
            <a:r>
              <a:rPr lang="ru-RU" sz="1600" dirty="0" smtClean="0">
                <a:latin typeface="Monotype Corsiva" pitchFamily="66" charset="0"/>
              </a:rPr>
              <a:t>спартакиады</a:t>
            </a:r>
          </a:p>
          <a:p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по русской лапте – 3 место</a:t>
            </a:r>
          </a:p>
          <a:p>
            <a:pPr algn="ctr"/>
            <a:r>
              <a:rPr lang="ru-RU" sz="1600" u="sng" dirty="0" smtClean="0">
                <a:latin typeface="Monotype Corsiva" pitchFamily="66" charset="0"/>
              </a:rPr>
              <a:t>Гиревой </a:t>
            </a:r>
            <a:r>
              <a:rPr lang="ru-RU" sz="1600" u="sng" dirty="0" smtClean="0">
                <a:latin typeface="Monotype Corsiva" pitchFamily="66" charset="0"/>
              </a:rPr>
              <a:t>спорт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в зональных соревнованиях сельской </a:t>
            </a:r>
            <a:r>
              <a:rPr lang="ru-RU" sz="1600" dirty="0" smtClean="0">
                <a:latin typeface="Monotype Corsiva" pitchFamily="66" charset="0"/>
              </a:rPr>
              <a:t>спартакиады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по гиревому спорту – 10 командное </a:t>
            </a:r>
            <a:r>
              <a:rPr lang="ru-RU" sz="1600" dirty="0" smtClean="0">
                <a:latin typeface="Monotype Corsiva" pitchFamily="66" charset="0"/>
              </a:rPr>
              <a:t>место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2" name="Рисунок 11" descr="C:\Documents and Settings\Барановская\Рабочий стол\Фото Спорт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3116"/>
            <a:ext cx="1514475" cy="201851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Рисунок 17" descr="C:\Documents and Settings\Барановская\Рабочий стол\Фото Спорт\16 больша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643182"/>
            <a:ext cx="1295400" cy="17265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" name="Рисунок 18" descr="C:\Documents and Settings\Барановская\Рабочий стол\Фото Спорт\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357562"/>
            <a:ext cx="1928826" cy="128588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" name="Рисунок 19" descr="http://im6-tub-ru.yandex.net/i?id=94109827-56-72&amp;n=17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286388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Культура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2071678"/>
            <a:ext cx="47863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Неоднородный многонациональный состав Котельниковского района определяет культурное и религиозное многообразие Котельниковского муниципального района.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Сфера культуры включает 28 клубов и домов культуры, 23 библиотеки (в т.ч. одна детская), МУК «Историко-краеведческий музей» в г. Котельниково и филиал музея в ст. Пугачёвской.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2011 году в МУК «Межпоселенческая Централизованная Библиотечная Система» за счёт средств федерального бюджета было приобретено 616 экземпляров книг на сумму 85,2 тыс.рублей.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Реконструкция объекта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«Дом культуры»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в г. Котельниково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в отчётном периоде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оплачено 199,9 тыс.рублей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(проектирование).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9" name="Рисунок 18" descr="C:\Documents and Settings\Барановская\Рабочий стол\ФОТО Мун.услуги\P1080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636"/>
            <a:ext cx="2794587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Documents and Settings\Барановская\Мои документы\Мои рисунки\День района-2011\День района-2011 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14554"/>
            <a:ext cx="2426466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Барановская\Рабочий стол\Администрация района\Культура\Музей\P10608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929066"/>
            <a:ext cx="2362200" cy="15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178592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жизнедеятельности населения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" name="Рисунок 14" descr="C:\Documents and Settings\Барановская\Рабочий стол\261208 1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071934" y="2428868"/>
            <a:ext cx="45720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Значительная работа ведётся в районе по обеспечению мер безопасности населения при чрезвычайных ситуациях. На сегодняшний день противопожарная группировка на территории района состоит из: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Monotype Corsiva" pitchFamily="66" charset="0"/>
              </a:rPr>
              <a:t>Котельниковское ПЧ ГУ  «4 ОФПС по Волгоградской области»;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Monotype Corsiva" pitchFamily="66" charset="0"/>
              </a:rPr>
              <a:t>Филиал Котельниковской ПЧ ГУ  «4 ОФПС по Волгоградской области» в х. Генераловский.</a:t>
            </a:r>
          </a:p>
          <a:p>
            <a:pPr marL="342900" indent="-342900"/>
            <a:endParaRPr lang="ru-RU" sz="1600" dirty="0" smtClean="0">
              <a:latin typeface="Monotype Corsiva" pitchFamily="66" charset="0"/>
            </a:endParaRPr>
          </a:p>
          <a:p>
            <a:pPr marL="342900" indent="-342900"/>
            <a:endParaRPr lang="ru-RU" sz="1600" dirty="0" smtClean="0">
              <a:latin typeface="Monotype Corsiva" pitchFamily="66" charset="0"/>
            </a:endParaRPr>
          </a:p>
          <a:p>
            <a:pPr marL="342900" indent="-342900"/>
            <a:endParaRPr lang="ru-RU" sz="1600" dirty="0" smtClean="0">
              <a:latin typeface="Monotype Corsiva" pitchFamily="66" charset="0"/>
            </a:endParaRPr>
          </a:p>
          <a:p>
            <a:pPr marL="342900" indent="-342900"/>
            <a:endParaRPr lang="ru-RU" sz="1600" dirty="0" smtClean="0">
              <a:latin typeface="Monotype Corsiva" pitchFamily="66" charset="0"/>
            </a:endParaRPr>
          </a:p>
          <a:p>
            <a:pPr marL="342900" indent="-342900"/>
            <a:endParaRPr lang="ru-RU" sz="1600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214818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На территории населённых пунктов установлено 28 электросирен (город – 5, село -23), громкоговорителей – 11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(город – 2, село – 9).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507207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На базе муниципального унитарного предприятия «Управляющая компания» Котельниковского городского поселения создана единая дежурно-диспетчерская служба Котельниковского муниципального района (ЕДДС-112).</a:t>
            </a:r>
            <a:endParaRPr lang="ru-RU" sz="1600" dirty="0"/>
          </a:p>
        </p:txBody>
      </p:sp>
      <p:pic>
        <p:nvPicPr>
          <p:cNvPr id="1026" name="Picture 2" descr="http://im6-tub-ru.yandex.net/i?id=98459786-70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14950"/>
            <a:ext cx="24669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ТОСы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143380"/>
            <a:ext cx="683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2285992"/>
            <a:ext cx="3786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ТОСовское движение на территории Котельниковского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муниципального района началось с 2005 года. 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01 января 2012 года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создано  71  территориальное общественное самоуправление (ТОС), из них 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имеют статус юридического лица. Этой работой  охвачены все населённые пункты района.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71488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ТОСы района принимают активное участие в областном конкурсе "Лучшее территориальное общественное  самоуправление года" и добиваются хороших результатов. Общая сумма денежных премий участников Волгоградского областного конкурса "Лучшее территориальное общественное  самоуправление" за 2009-2011 годы составила: 2009 г. – 4 107,6 рублей; 2010 г. – 7 984,0 рублей; 2011 г. – 7 203,0 рублей.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                 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8" name="Рисунок 17" descr="C:\Documents and Settings\Барановская\Рабочий стол\Администрация района\Казачество\День района-2010 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71934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ТОСы и Агротуризм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000240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86124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158" y="200024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1455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3336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143380"/>
            <a:ext cx="683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2285992"/>
            <a:ext cx="662104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Агротуризм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новый этап в развитии района, местных сообществ и ТОСов.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ТОСы нашего района активно  воплощают  в жизнь данный проект 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Первопроходцами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этом большом деле стали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ТОСовцы Пугачёвского сельского поселения.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Далее проект «Агротуризм»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подхватили  ТОСы Генераловского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Красноярского сельских поселений.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Проект продолжил ТОС «Степной+» Наголенского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ельского 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оселения. 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Котельниковский район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становится интересен не только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как центр казачьей культуры,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но и в плане делового туризма. На территории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Котельниковского района найдено второе в мире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 величине месторождение калийных солей. В настоящее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время  ведётся строительство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горно-обогатительного комбината «ЕвроХим-ВолгаКалий».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" name="Рисунок 14" descr="D:\папка ТУР\фото для рекламной папки\DSC059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0"/>
            <a:ext cx="2272896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папка ТУР\фото для рекламной папки\Музей казачьей культуры и быта ст. Пугачевская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2857499" cy="21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Documents and Settings\Барановская\Рабочий стол\День рыбака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2152329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221455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Историческое развитие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3000372"/>
            <a:ext cx="571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Котельниковский район образован в 1928 году из станиц второго Донского округа  Сталинградской губернии: Нагавской, Верхне-Курмоярской, Потёмкинской. Возникновение станиц относится к середине 17 века. Самая знаменитая -  Потёмкинская, ранее называлась Зимовейской. Это родина Степана Разина – руководителя крестьянского восстания 1667-1671 г.г. Через 100 лет в 1773 году на Яике восстание поднял Емельян Пугачёв – уроженец  той же станицы. После поражения восстания станица была перенесена на новое место и получила новое название – Потёмкинская. Сейчас она носит имя Емельяна Пугачёва – Пугачёвская. Станицу Нагавскую прославил донской казак Александр Землянухин – герой войны 1812 года.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Барановская\Рабочий стол\фото для книги\филиал музея в ст. Пугачевс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2444739" cy="18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img0.liveinternet.ru/images/attach/c/0/47/350/47350568_Pugachyov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1071570" cy="137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upload.wikimedia.org/wikipedia/commons/1/19/Raz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000636"/>
            <a:ext cx="928694" cy="10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http://rostov-region.ru/news/item/f00/s02/n0000227/pic/0000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5277244"/>
            <a:ext cx="928694" cy="158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71472" y="3714752"/>
            <a:ext cx="2071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Monotype Corsiva" pitchFamily="66" charset="0"/>
              </a:rPr>
              <a:t>Музей в станице Пугачёвской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143512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Monotype Corsiva" pitchFamily="66" charset="0"/>
              </a:rPr>
              <a:t>Е.И. Пугачёв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5929330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Monotype Corsiva" pitchFamily="66" charset="0"/>
              </a:rPr>
              <a:t>С.Т. Разин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6572272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А. Землянухин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221455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От сражений гражданской до Великой Отечественной войны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Хранит Котельниковская земля следы сражений  гражданской и  Великой Отечественной  войны. Памятная стела  в честь героев гражданской войны украшает  ныне один из уголков котельниковского парка.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8" name="Рисунок 7" descr="C:\Documents and Settings\Барановская\Рабочий стол\памятн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2898076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071934" y="3429000"/>
            <a:ext cx="23574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Именно здесь  произошло судьбоносное для исхода Сталинградской битвы ожесточённое сражение с немецко-фашистскими захватчиками. Сражением за Котельниково закончилась Сталинградская битва на внешнем фронте окружения фашистской группировки.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11" name="Рисунок 10" descr="C:\Documents and Settings\Барановская\Рабочий стол\Город ФОТО\Котельниковский -МК\Памятник Герою Советского Союза лётчику Михаилу Баранову и гвардейцам-танкиста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00372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207167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Рельеф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2" name="Рисунок 11" descr="http://img-fotki.yandex.ru/get/5802/39109303.0/0_78444_2ccd6eda_XL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357430"/>
            <a:ext cx="2988891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g-fotki.yandex.ru/get/6207/102578421.0/0_70b03_3323fc5f_XL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143248"/>
            <a:ext cx="3056283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786414" y="264318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          Степь с возвышенностями.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35769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Аксай Курмоярский начинается в балке Уманкина на территории Калмыкии. Далее переходит на территорию Котельниковского района. На реке находятся хутора Дарганов, Пимено-Черни, Нижние Черни, Караичев, имени Ленина и Котельников. Ещё ниже на реке расположен город Котельниково, за которым Аксай Курмоярский поворачивает на север-запад. На правом берегу – хутор Захаров, на левом – Похлёбин. Впадает в Цимлянское водохранилище в 397 км выше устья Дона. Длина реки составляет 101 км.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378619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Гидрография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214554"/>
            <a:ext cx="5286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   В небольших лесополосах Котельниковского района высаживали в 1950-1970 годы саксаул, карагач, робинию, гледичию, тамарикс, скумпию, лох. Климатические условия для произрастания лесополос крайне неблагоприятны, так как часты суховеи, мало осадков и сильная солёность почв. Поэтому для Котельниковского района характерно преобладание сухих и опустыненных степей. Здесь произрастают кустарнички и полукустарнички, можно встретить бородач, чаевики.</a:t>
            </a:r>
          </a:p>
          <a:p>
            <a:pPr algn="just"/>
            <a:r>
              <a:rPr lang="ru-RU" sz="1600" dirty="0" smtClean="0">
                <a:latin typeface="Monotype Corsiva" pitchFamily="66" charset="0"/>
              </a:rPr>
              <a:t>В степях Котельниковского района сохранилось много видов краснокнижных растений: перекати-поле, каперсы, степные ирисы, тюльпаны, селитрянки, майкараган.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178592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Флора и фауна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20" name="Рисунок 19" descr="http://fccc.ru/bbs/images/pictures/16711926540451b3dab699_pp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3"/>
            <a:ext cx="1428760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://www.webpark.ru/uploads54/111025/Retro_14.jpg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286388"/>
            <a:ext cx="1343029" cy="116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im5-tub-ru.yandex.net/i?id=22477321-09-16f-83358&amp;n=17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5143512"/>
            <a:ext cx="8858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42910" y="6143644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Перекати-поле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642939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Саксаул карагач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6500834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Робиния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26" name="Рисунок 25" descr="http://www.boga.ruhr-uni-bochum.de/html/Gleditsia.triacanthos.ja2.JPG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929198"/>
            <a:ext cx="85725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4143372" y="614364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Гледичия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28" name="Рисунок 27" descr="http://domir.ru/1rastenia/images/tamarix1.jpg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5286388"/>
            <a:ext cx="100013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000628" y="6357958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Тамарикс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31" name="Рисунок 30" descr="http://im8-tub-ru.yandex.net/i?id=379353483-22-72&amp;n=17">
            <a:hlinkClick r:id="rId13" tgtFrame="_blank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1" y="4857761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143636" y="5857892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Скумпия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33" name="Рисунок 32" descr="http://www.life-nature.ru/images/content/article/2011/01/22/selitryanka-sibirskaya1.jpg">
            <a:hlinkClick r:id="rId15" tgtFrame="_blank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92" y="5214950"/>
            <a:ext cx="785818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7000892" y="6215082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Селитрянка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35" name="Рисунок 34" descr="http://gerbary.ru/img/files/catalog/r42_big.jpg">
            <a:hlinkClick r:id="rId17" tgtFrame="_blank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49" y="4786322"/>
            <a:ext cx="1000132" cy="143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8001024" y="6286520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Майкараган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37" name="Рисунок 36" descr="C:\Documents and Settings\Барановская\Рабочий стол\тюльпан Шренке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43636" y="1428736"/>
            <a:ext cx="2476500" cy="309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6715140" y="4429132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Тюльпан Шренке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3571868" y="214290"/>
            <a:ext cx="5214974" cy="114300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Котельниковский муниципальный район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2" descr="http://www.kotelnikovo-region.ru/city/gerbra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1452556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214554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otype Corsiva" pitchFamily="66" charset="0"/>
              </a:rPr>
              <a:t>   Животный мир Котельниковского района очень разнообразен. Он состоит из представителей степей, полупустынь и лесов. На территории района обитают млекопитающие, пресмыкающиеся, птицы, распространены насекомые. По балкам, в зарослях кустарников и на полях обитает заяц-русак. Участки степей заселены землероями -  суслик, тушканчик, хомяк, песчанка, полёвка. Из хищных животных встречаются волки, лисицы, хорьки. Из копытных косуля и кабан. Из насекомоядных – ёж . Богат район птицами. Водоёмы заселены рыбами.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178592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Флора и фауна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6072206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Заяц -русак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6357958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Суслик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802" y="6357958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Косуля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628" y="63579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Лиса</a:t>
            </a:r>
          </a:p>
          <a:p>
            <a:pPr algn="ctr"/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30" name="Рисунок 29" descr="http://icon.s.photosight.ru/img/3/347/2833319_large.jpe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128588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0-tub-ru.yandex.net/i?id=39344800-29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429264"/>
            <a:ext cx="123825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http://im3-tub-ru.yandex.net/i?id=139979721-47-72&amp;n=17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357826"/>
            <a:ext cx="1214446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http://im4-tub-ru.yandex.net/i?id=179730673-22-72&amp;n=17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214950"/>
            <a:ext cx="1524004" cy="114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 descr="http://ohotn.ru/wp-content/uploads/2011/07/kaba.jpg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5143512"/>
            <a:ext cx="1552021" cy="94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6429388" y="6072206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Кабан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43" name="Рисунок 42" descr="http://im7-tub-ru.yandex.net/i?id=313531326-49-72&amp;n=17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1643050"/>
            <a:ext cx="12287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6215074" y="300037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Степной орёл</a:t>
            </a:r>
          </a:p>
          <a:p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46" name="Рисунок 45" descr="http://im4-tub-ru.yandex.net/i?id=950676178-50-72&amp;n=17">
            <a:hlinkClick r:id="rId14" tgtFrame="_blank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68" y="2928934"/>
            <a:ext cx="185740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/>
          <p:cNvSpPr txBox="1"/>
          <p:nvPr/>
        </p:nvSpPr>
        <p:spPr>
          <a:xfrm>
            <a:off x="7572396" y="421481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Ласточка</a:t>
            </a:r>
            <a:endParaRPr lang="ru-RU" sz="1000" dirty="0">
              <a:latin typeface="Monotype Corsiva" pitchFamily="66" charset="0"/>
            </a:endParaRPr>
          </a:p>
        </p:txBody>
      </p:sp>
      <p:pic>
        <p:nvPicPr>
          <p:cNvPr id="49" name="Рисунок 48" descr="http://im7-tub-ru.yandex.net/i?id=94388887-42-72&amp;n=17">
            <a:hlinkClick r:id="rId16" tgtFrame="_blank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00958" y="4643446"/>
            <a:ext cx="1504954" cy="114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7858148" y="5715016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Monotype Corsiva" pitchFamily="66" charset="0"/>
              </a:rPr>
              <a:t>Хорёк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5912E-051D-463D-A00F-4A9D1A60255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5051</Words>
  <Application>Microsoft Office PowerPoint</Application>
  <PresentationFormat>Экран (4:3)</PresentationFormat>
  <Paragraphs>778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Администрация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Барановская</dc:creator>
  <cp:lastModifiedBy>Барановская</cp:lastModifiedBy>
  <cp:revision>446</cp:revision>
  <dcterms:created xsi:type="dcterms:W3CDTF">2012-09-14T07:02:25Z</dcterms:created>
  <dcterms:modified xsi:type="dcterms:W3CDTF">2012-11-22T12:02:32Z</dcterms:modified>
</cp:coreProperties>
</file>